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</p:sldMasterIdLst>
  <p:notesMasterIdLst>
    <p:notesMasterId r:id="rId24"/>
  </p:notesMasterIdLst>
  <p:sldIdLst>
    <p:sldId id="256" r:id="rId2"/>
    <p:sldId id="275" r:id="rId3"/>
    <p:sldId id="259" r:id="rId4"/>
    <p:sldId id="264" r:id="rId5"/>
    <p:sldId id="257" r:id="rId6"/>
    <p:sldId id="282" r:id="rId7"/>
    <p:sldId id="260" r:id="rId8"/>
    <p:sldId id="283" r:id="rId9"/>
    <p:sldId id="265" r:id="rId10"/>
    <p:sldId id="266" r:id="rId11"/>
    <p:sldId id="267" r:id="rId12"/>
    <p:sldId id="273" r:id="rId13"/>
    <p:sldId id="274" r:id="rId14"/>
    <p:sldId id="268" r:id="rId15"/>
    <p:sldId id="284" r:id="rId16"/>
    <p:sldId id="281" r:id="rId17"/>
    <p:sldId id="261" r:id="rId18"/>
    <p:sldId id="262" r:id="rId19"/>
    <p:sldId id="276" r:id="rId20"/>
    <p:sldId id="277" r:id="rId21"/>
    <p:sldId id="279" r:id="rId22"/>
    <p:sldId id="280" r:id="rId23"/>
  </p:sldIdLst>
  <p:sldSz cx="9144000" cy="5143500" type="screen16x9"/>
  <p:notesSz cx="6858000" cy="9144000"/>
  <p:embeddedFontLst>
    <p:embeddedFont>
      <p:font typeface="Oswald" panose="020B0604020202020204" charset="0"/>
      <p:regular r:id="rId25"/>
      <p:bold r:id="rId26"/>
    </p:embeddedFont>
    <p:embeddedFont>
      <p:font typeface="Calibri" panose="020F0502020204030204" pitchFamily="34" charset="0"/>
      <p:regular r:id="rId27"/>
      <p:bold r:id="rId28"/>
      <p:italic r:id="rId29"/>
      <p:boldItalic r:id="rId30"/>
    </p:embeddedFont>
    <p:embeddedFont>
      <p:font typeface="Average" panose="020B0604020202020204" charset="0"/>
      <p:regular r:id="rId31"/>
    </p:embeddedFont>
    <p:embeddedFont>
      <p:font typeface="Verdana" panose="020B0604030504040204" pitchFamily="34" charset="0"/>
      <p:regular r:id="rId32"/>
      <p:bold r:id="rId33"/>
      <p:italic r:id="rId34"/>
      <p:boldItalic r:id="rId3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24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120" y="5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8.fntdata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4.fntdata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font" Target="fonts/font1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Shape 6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Shape 14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530070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What do you notice about the author’s name in the form? Why do you think so few of the elements are filled in?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Shape 11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What do you notice about the Author’s name? What about the Two titles?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Shape 7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Understanding why you cite sources may help you realize just how important using quality sources is.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Shape 12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Shape 6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/>
              <a:t>I know you’ve already learned the MLA paper formatting rules. This lesson show you how to begin creating an MLA jWorks Cited list for the sources you use when writing papers.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Shape 8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Important elements in a work cited list.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Shape 13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Shape 14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Shape 14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Shape 15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Shape 10"/>
          <p:cNvGrpSpPr/>
          <p:nvPr/>
        </p:nvGrpSpPr>
        <p:grpSpPr>
          <a:xfrm>
            <a:off x="4350278" y="2855377"/>
            <a:ext cx="443588" cy="105632"/>
            <a:chOff x="4137525" y="2915950"/>
            <a:chExt cx="869100" cy="207000"/>
          </a:xfrm>
        </p:grpSpPr>
        <p:sp>
          <p:nvSpPr>
            <p:cNvPr id="11" name="Shape 11"/>
            <p:cNvSpPr/>
            <p:nvPr/>
          </p:nvSpPr>
          <p:spPr>
            <a:xfrm>
              <a:off x="446857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" name="Shape 12"/>
            <p:cNvSpPr/>
            <p:nvPr/>
          </p:nvSpPr>
          <p:spPr>
            <a:xfrm>
              <a:off x="47996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" name="Shape 13"/>
            <p:cNvSpPr/>
            <p:nvPr/>
          </p:nvSpPr>
          <p:spPr>
            <a:xfrm>
              <a:off x="41375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14" name="Shape 14"/>
          <p:cNvSpPr txBox="1">
            <a:spLocks noGrp="1"/>
          </p:cNvSpPr>
          <p:nvPr>
            <p:ph type="ctrTitle"/>
          </p:nvPr>
        </p:nvSpPr>
        <p:spPr>
          <a:xfrm>
            <a:off x="671257" y="990800"/>
            <a:ext cx="7801500" cy="17301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4800"/>
            </a:lvl1pPr>
            <a:lvl2pPr lvl="1" algn="ctr">
              <a:spcBef>
                <a:spcPts val="0"/>
              </a:spcBef>
              <a:buSzPct val="100000"/>
              <a:defRPr sz="4800"/>
            </a:lvl2pPr>
            <a:lvl3pPr lvl="2" algn="ctr">
              <a:spcBef>
                <a:spcPts val="0"/>
              </a:spcBef>
              <a:buSzPct val="100000"/>
              <a:defRPr sz="4800"/>
            </a:lvl3pPr>
            <a:lvl4pPr lvl="3" algn="ctr">
              <a:spcBef>
                <a:spcPts val="0"/>
              </a:spcBef>
              <a:buSzPct val="100000"/>
              <a:defRPr sz="4800"/>
            </a:lvl4pPr>
            <a:lvl5pPr lvl="4" algn="ctr">
              <a:spcBef>
                <a:spcPts val="0"/>
              </a:spcBef>
              <a:buSzPct val="100000"/>
              <a:defRPr sz="4800"/>
            </a:lvl5pPr>
            <a:lvl6pPr lvl="5" algn="ctr">
              <a:spcBef>
                <a:spcPts val="0"/>
              </a:spcBef>
              <a:buSzPct val="100000"/>
              <a:defRPr sz="4800"/>
            </a:lvl6pPr>
            <a:lvl7pPr lvl="6" algn="ctr">
              <a:spcBef>
                <a:spcPts val="0"/>
              </a:spcBef>
              <a:buSzPct val="100000"/>
              <a:defRPr sz="4800"/>
            </a:lvl7pPr>
            <a:lvl8pPr lvl="7" algn="ctr">
              <a:spcBef>
                <a:spcPts val="0"/>
              </a:spcBef>
              <a:buSzPct val="100000"/>
              <a:defRPr sz="4800"/>
            </a:lvl8pPr>
            <a:lvl9pPr lvl="8" algn="ctr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ubTitle" idx="1"/>
          </p:nvPr>
        </p:nvSpPr>
        <p:spPr>
          <a:xfrm>
            <a:off x="671250" y="3174875"/>
            <a:ext cx="7801500" cy="792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_2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 rtl="0">
              <a:spcBef>
                <a:spcPts val="0"/>
              </a:spcBef>
              <a:buSzPct val="100000"/>
              <a:defRPr sz="5200"/>
            </a:lvl1pPr>
            <a:lvl2pPr lvl="1" algn="ctr" rtl="0">
              <a:spcBef>
                <a:spcPts val="0"/>
              </a:spcBef>
              <a:buSzPct val="100000"/>
              <a:defRPr sz="5200"/>
            </a:lvl2pPr>
            <a:lvl3pPr lvl="2" algn="ctr" rtl="0">
              <a:spcBef>
                <a:spcPts val="0"/>
              </a:spcBef>
              <a:buSzPct val="100000"/>
              <a:defRPr sz="5200"/>
            </a:lvl3pPr>
            <a:lvl4pPr lvl="3" algn="ctr" rtl="0">
              <a:spcBef>
                <a:spcPts val="0"/>
              </a:spcBef>
              <a:buSzPct val="100000"/>
              <a:defRPr sz="5200"/>
            </a:lvl4pPr>
            <a:lvl5pPr lvl="4" algn="ctr" rtl="0">
              <a:spcBef>
                <a:spcPts val="0"/>
              </a:spcBef>
              <a:buSzPct val="100000"/>
              <a:defRPr sz="5200"/>
            </a:lvl5pPr>
            <a:lvl6pPr lvl="5" algn="ctr" rtl="0">
              <a:spcBef>
                <a:spcPts val="0"/>
              </a:spcBef>
              <a:buSzPct val="100000"/>
              <a:defRPr sz="5200"/>
            </a:lvl6pPr>
            <a:lvl7pPr lvl="6" algn="ctr" rtl="0">
              <a:spcBef>
                <a:spcPts val="0"/>
              </a:spcBef>
              <a:buSzPct val="100000"/>
              <a:defRPr sz="5200"/>
            </a:lvl7pPr>
            <a:lvl8pPr lvl="7" algn="ctr" rtl="0">
              <a:spcBef>
                <a:spcPts val="0"/>
              </a:spcBef>
              <a:buSzPct val="100000"/>
              <a:defRPr sz="5200"/>
            </a:lvl8pPr>
            <a:lvl9pPr lvl="8" algn="ctr" rtl="0">
              <a:spcBef>
                <a:spcPts val="0"/>
              </a:spcBef>
              <a:buSzPct val="100000"/>
              <a:defRPr sz="5200"/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671250" y="2141250"/>
            <a:ext cx="7852200" cy="8610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buSzPct val="100000"/>
              <a:defRPr sz="3600"/>
            </a:lvl1pPr>
            <a:lvl2pPr lvl="1" algn="ctr">
              <a:spcBef>
                <a:spcPts val="0"/>
              </a:spcBef>
              <a:buSzPct val="100000"/>
              <a:defRPr sz="3600"/>
            </a:lvl2pPr>
            <a:lvl3pPr lvl="2" algn="ctr">
              <a:spcBef>
                <a:spcPts val="0"/>
              </a:spcBef>
              <a:buSzPct val="100000"/>
              <a:defRPr sz="3600"/>
            </a:lvl3pPr>
            <a:lvl4pPr lvl="3" algn="ctr">
              <a:spcBef>
                <a:spcPts val="0"/>
              </a:spcBef>
              <a:buSzPct val="100000"/>
              <a:defRPr sz="3600"/>
            </a:lvl4pPr>
            <a:lvl5pPr lvl="4" algn="ctr">
              <a:spcBef>
                <a:spcPts val="0"/>
              </a:spcBef>
              <a:buSzPct val="100000"/>
              <a:defRPr sz="3600"/>
            </a:lvl5pPr>
            <a:lvl6pPr lvl="5" algn="ctr">
              <a:spcBef>
                <a:spcPts val="0"/>
              </a:spcBef>
              <a:buSzPct val="100000"/>
              <a:defRPr sz="3600"/>
            </a:lvl6pPr>
            <a:lvl7pPr lvl="6" algn="ctr">
              <a:spcBef>
                <a:spcPts val="0"/>
              </a:spcBef>
              <a:buSzPct val="100000"/>
              <a:defRPr sz="3600"/>
            </a:lvl7pPr>
            <a:lvl8pPr lvl="7" algn="ctr">
              <a:spcBef>
                <a:spcPts val="0"/>
              </a:spcBef>
              <a:buSzPct val="100000"/>
              <a:defRPr sz="3600"/>
            </a:lvl8pPr>
            <a:lvl9pPr lvl="8" algn="ctr">
              <a:spcBef>
                <a:spcPts val="0"/>
              </a:spcBef>
              <a:buSzPct val="100000"/>
              <a:defRPr sz="3600"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bg>
      <p:bgPr>
        <a:solidFill>
          <a:schemeClr val="lt2"/>
        </a:solidFill>
        <a:effectLst/>
      </p:bgPr>
    </p:bg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6227100" cy="4090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 lang="en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41" name="Shape 41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2" name="Shape 42"/>
          <p:cNvSpPr txBox="1">
            <a:spLocks noGrp="1"/>
          </p:cNvSpPr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ubTitle" idx="1"/>
          </p:nvPr>
        </p:nvSpPr>
        <p:spPr>
          <a:xfrm>
            <a:off x="265500" y="2845200"/>
            <a:ext cx="4045200" cy="13455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 lang="en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Oswald"/>
              <a:buNone/>
              <a:defRPr sz="21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>
            <a:spLocks noGrp="1"/>
          </p:cNvSpPr>
          <p:nvPr>
            <p:ph type="title"/>
          </p:nvPr>
        </p:nvSpPr>
        <p:spPr>
          <a:xfrm>
            <a:off x="311700" y="1255275"/>
            <a:ext cx="8520600" cy="18906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12000"/>
            </a:lvl1pPr>
            <a:lvl2pPr lvl="1" algn="ctr">
              <a:spcBef>
                <a:spcPts val="0"/>
              </a:spcBef>
              <a:buSzPct val="100000"/>
              <a:defRPr sz="12000"/>
            </a:lvl2pPr>
            <a:lvl3pPr lvl="2" algn="ctr">
              <a:spcBef>
                <a:spcPts val="0"/>
              </a:spcBef>
              <a:buSzPct val="100000"/>
              <a:defRPr sz="12000"/>
            </a:lvl3pPr>
            <a:lvl4pPr lvl="3" algn="ctr">
              <a:spcBef>
                <a:spcPts val="0"/>
              </a:spcBef>
              <a:buSzPct val="100000"/>
              <a:defRPr sz="12000"/>
            </a:lvl4pPr>
            <a:lvl5pPr lvl="4" algn="ctr">
              <a:spcBef>
                <a:spcPts val="0"/>
              </a:spcBef>
              <a:buSzPct val="100000"/>
              <a:defRPr sz="12000"/>
            </a:lvl5pPr>
            <a:lvl6pPr lvl="5" algn="ctr">
              <a:spcBef>
                <a:spcPts val="0"/>
              </a:spcBef>
              <a:buSzPct val="100000"/>
              <a:defRPr sz="12000"/>
            </a:lvl6pPr>
            <a:lvl7pPr lvl="6" algn="ctr">
              <a:spcBef>
                <a:spcPts val="0"/>
              </a:spcBef>
              <a:buSzPct val="100000"/>
              <a:defRPr sz="12000"/>
            </a:lvl7pPr>
            <a:lvl8pPr lvl="7" algn="ctr">
              <a:spcBef>
                <a:spcPts val="0"/>
              </a:spcBef>
              <a:buSzPct val="100000"/>
              <a:defRPr sz="12000"/>
            </a:lvl8pPr>
            <a:lvl9pPr lvl="8" algn="ctr">
              <a:spcBef>
                <a:spcPts val="0"/>
              </a:spcBef>
              <a:buSzPct val="100000"/>
              <a:defRPr sz="12000"/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body" idx="1"/>
          </p:nvPr>
        </p:nvSpPr>
        <p:spPr>
          <a:xfrm>
            <a:off x="311700" y="3228425"/>
            <a:ext cx="8520600" cy="1300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SzPct val="100000"/>
              <a:buFont typeface="Average"/>
              <a:defRPr sz="18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‹#›</a:t>
            </a:fld>
            <a:endParaRPr lang="en" sz="1000">
              <a:solidFill>
                <a:schemeClr val="accent3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s://style.mla.org/works-cited-a-quick-guide-journal/" TargetMode="Externa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/>
              <a:t>MLA 8th Edition</a:t>
            </a:r>
          </a:p>
        </p:txBody>
      </p:sp>
      <p:sp>
        <p:nvSpPr>
          <p:cNvPr id="64" name="Shape 64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/>
              <a:t>Reminders, Updates, and Helpful Tools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FFFF00"/>
                </a:solidFill>
              </a:rPr>
              <a:t>Title of Source:</a:t>
            </a:r>
          </a:p>
        </p:txBody>
      </p:sp>
      <p:sp>
        <p:nvSpPr>
          <p:cNvPr id="144" name="Shape 14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4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" sz="1400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The title of the source should follow the author’s name. Depending upon the type of source, it should be listed in italics or quotation marks.</a:t>
            </a:r>
          </a:p>
          <a:p>
            <a:pPr lvl="0" rtl="0">
              <a:lnSpc>
                <a:spcPct val="14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" sz="1400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A </a:t>
            </a:r>
            <a:r>
              <a:rPr lang="en" sz="1400" dirty="0">
                <a:solidFill>
                  <a:srgbClr val="FFFF00"/>
                </a:solidFill>
                <a:latin typeface="Verdana"/>
                <a:ea typeface="Verdana"/>
                <a:cs typeface="Verdana"/>
                <a:sym typeface="Verdana"/>
              </a:rPr>
              <a:t>book</a:t>
            </a:r>
            <a:r>
              <a:rPr lang="en" sz="1400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should be in italics:</a:t>
            </a:r>
          </a:p>
          <a:p>
            <a:pPr marL="482600" lvl="0" indent="-241300" rtl="0">
              <a:lnSpc>
                <a:spcPct val="200000"/>
              </a:lnSpc>
              <a:spcBef>
                <a:spcPts val="0"/>
              </a:spcBef>
              <a:spcAft>
                <a:spcPts val="1900"/>
              </a:spcAft>
              <a:buNone/>
            </a:pPr>
            <a:r>
              <a:rPr lang="en" sz="1400" dirty="0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Henley, Patricia. </a:t>
            </a:r>
            <a:r>
              <a:rPr lang="en" sz="1400" i="1" dirty="0">
                <a:solidFill>
                  <a:srgbClr val="FFFFFF"/>
                </a:solidFill>
                <a:highlight>
                  <a:srgbClr val="6D9EEB"/>
                </a:highlight>
                <a:latin typeface="Courier New"/>
                <a:ea typeface="Courier New"/>
                <a:cs typeface="Courier New"/>
                <a:sym typeface="Courier New"/>
              </a:rPr>
              <a:t>The Hummingbird House</a:t>
            </a:r>
            <a:r>
              <a:rPr lang="en" sz="1400" dirty="0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. MacMurray, 1999.  </a:t>
            </a:r>
          </a:p>
          <a:p>
            <a:pPr lvl="0" rtl="0">
              <a:lnSpc>
                <a:spcPct val="14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" sz="1400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A </a:t>
            </a:r>
            <a:r>
              <a:rPr lang="en" sz="1400" dirty="0" smtClean="0">
                <a:solidFill>
                  <a:srgbClr val="FFFF00"/>
                </a:solidFill>
                <a:latin typeface="Verdana"/>
                <a:ea typeface="Verdana"/>
                <a:cs typeface="Verdana"/>
                <a:sym typeface="Verdana"/>
              </a:rPr>
              <a:t>website or database</a:t>
            </a:r>
            <a:r>
              <a:rPr lang="en" sz="1400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" sz="1400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should be in italics:</a:t>
            </a:r>
          </a:p>
          <a:p>
            <a:pPr marL="482600" lvl="0" indent="-241300" rtl="0">
              <a:lnSpc>
                <a:spcPct val="200000"/>
              </a:lnSpc>
              <a:spcBef>
                <a:spcPts val="0"/>
              </a:spcBef>
              <a:spcAft>
                <a:spcPts val="1900"/>
              </a:spcAft>
              <a:buNone/>
            </a:pPr>
            <a:r>
              <a:rPr lang="en" sz="1400" dirty="0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Lundman, Susan. "How to Make Vegetarian Chili."</a:t>
            </a:r>
            <a:r>
              <a:rPr lang="en" sz="1400" i="1" dirty="0">
                <a:solidFill>
                  <a:srgbClr val="FFFFFF"/>
                </a:solidFill>
                <a:highlight>
                  <a:srgbClr val="3C78D8"/>
                </a:highlight>
                <a:latin typeface="Courier New"/>
                <a:ea typeface="Courier New"/>
                <a:cs typeface="Courier New"/>
                <a:sym typeface="Courier New"/>
              </a:rPr>
              <a:t>eHow</a:t>
            </a:r>
            <a:r>
              <a:rPr lang="en" sz="1400" i="1" dirty="0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lang="en" sz="1400" dirty="0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www.ehow.com/how_10727_make-vegetarian-chili.html.</a:t>
            </a:r>
          </a:p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FFFF00"/>
                </a:solidFill>
              </a:rPr>
              <a:t>Title of Source:</a:t>
            </a:r>
          </a:p>
        </p:txBody>
      </p:sp>
      <p:sp>
        <p:nvSpPr>
          <p:cNvPr id="150" name="Shape 15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4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" sz="1400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A </a:t>
            </a:r>
            <a:r>
              <a:rPr lang="en" sz="1400" dirty="0">
                <a:solidFill>
                  <a:srgbClr val="FFFF00"/>
                </a:solidFill>
                <a:latin typeface="Verdana"/>
                <a:ea typeface="Verdana"/>
                <a:cs typeface="Verdana"/>
                <a:sym typeface="Verdana"/>
              </a:rPr>
              <a:t>periodical</a:t>
            </a:r>
            <a:r>
              <a:rPr lang="en" sz="1400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(journal, magazine, newspaper article) should be in quotation marks:</a:t>
            </a:r>
          </a:p>
          <a:p>
            <a:pPr marL="482600" lvl="0" indent="-241300" rtl="0">
              <a:lnSpc>
                <a:spcPct val="200000"/>
              </a:lnSpc>
              <a:spcBef>
                <a:spcPts val="0"/>
              </a:spcBef>
              <a:spcAft>
                <a:spcPts val="1900"/>
              </a:spcAft>
              <a:buNone/>
            </a:pPr>
            <a:r>
              <a:rPr lang="en" sz="1400" dirty="0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Bagchi, Alaknanda.</a:t>
            </a:r>
            <a:r>
              <a:rPr lang="en" sz="1400" dirty="0">
                <a:solidFill>
                  <a:srgbClr val="FFFFFF"/>
                </a:solidFill>
                <a:highlight>
                  <a:srgbClr val="3C78D8"/>
                </a:highlight>
                <a:latin typeface="Courier New"/>
                <a:ea typeface="Courier New"/>
                <a:cs typeface="Courier New"/>
                <a:sym typeface="Courier New"/>
              </a:rPr>
              <a:t> "Conflicting Nationalisms: The Voice of the Subaltern in Mahasweta Devi's Bashai Tudu."</a:t>
            </a:r>
            <a:r>
              <a:rPr lang="en" sz="1400" dirty="0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1400" i="1" dirty="0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Tulsa Studies in Women's Literature</a:t>
            </a:r>
            <a:r>
              <a:rPr lang="en" sz="1400" dirty="0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, vol. 15, no. 1, 1996, pp. 41-50.</a:t>
            </a:r>
          </a:p>
          <a:p>
            <a:pPr marL="482600" lvl="0" indent="-241300" rtl="0">
              <a:lnSpc>
                <a:spcPct val="200000"/>
              </a:lnSpc>
              <a:spcBef>
                <a:spcPts val="0"/>
              </a:spcBef>
              <a:spcAft>
                <a:spcPts val="1900"/>
              </a:spcAft>
              <a:buNone/>
            </a:pPr>
            <a:endParaRPr dirty="0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NEW CONCEPT: Containers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Containers are the larger entity in which the source is located. The title of the container is usually italicized and followed by a comma, since the information that follows next describes the container. </a:t>
            </a:r>
          </a:p>
          <a:p>
            <a:r>
              <a:rPr lang="en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		                  </a:t>
            </a:r>
            <a:r>
              <a:rPr lang="en" u="sng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EXAMPLES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A</a:t>
            </a:r>
            <a:r>
              <a:rPr lang="en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poetry collection (individual poem)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A TV series (individual episodes)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A website (articles, postings, other works)</a:t>
            </a:r>
          </a:p>
          <a:p>
            <a:endParaRPr lang="en" dirty="0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" dirty="0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" dirty="0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  <a:p>
            <a:endParaRPr lang="en" dirty="0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" dirty="0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15835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New Concept: Containers Within Containers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In some cases, a container might be within a larger container. It is important to cite these containers within containers so that your readers can find the exact source that you used.</a:t>
            </a:r>
          </a:p>
          <a:p>
            <a:pPr lvl="0"/>
            <a:r>
              <a:rPr lang="en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                                       </a:t>
            </a:r>
            <a:r>
              <a:rPr lang="en" u="sng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EXAMPLES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Read a book of short stories on </a:t>
            </a:r>
            <a:r>
              <a:rPr lang="en" i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Google Books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W</a:t>
            </a:r>
            <a:r>
              <a:rPr lang="en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atched a television series on </a:t>
            </a:r>
            <a:r>
              <a:rPr lang="en" i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Netflix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Electronic version of a journal on the </a:t>
            </a:r>
            <a:r>
              <a:rPr lang="en" i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Gale </a:t>
            </a:r>
            <a:r>
              <a:rPr lang="en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databases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85036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 txBox="1">
            <a:spLocks noGrp="1"/>
          </p:cNvSpPr>
          <p:nvPr>
            <p:ph type="title"/>
          </p:nvPr>
        </p:nvSpPr>
        <p:spPr>
          <a:xfrm>
            <a:off x="311700" y="25787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 smtClean="0">
                <a:solidFill>
                  <a:srgbClr val="FFFF00"/>
                </a:solidFill>
              </a:rPr>
              <a:t>Works Cited Page with Containers Hilighted </a:t>
            </a:r>
            <a:r>
              <a:rPr lang="en" sz="1800" dirty="0" smtClean="0">
                <a:solidFill>
                  <a:srgbClr val="FFFF00"/>
                </a:solidFill>
              </a:rPr>
              <a:t>(also note: ABC order by first part of the entry)</a:t>
            </a:r>
            <a:endParaRPr lang="en" dirty="0">
              <a:solidFill>
                <a:srgbClr val="FFFF00"/>
              </a:solidFill>
            </a:endParaRPr>
          </a:p>
        </p:txBody>
      </p:sp>
      <p:sp>
        <p:nvSpPr>
          <p:cNvPr id="156" name="Shape 156"/>
          <p:cNvSpPr txBox="1">
            <a:spLocks noGrp="1"/>
          </p:cNvSpPr>
          <p:nvPr>
            <p:ph type="body" idx="1"/>
          </p:nvPr>
        </p:nvSpPr>
        <p:spPr>
          <a:xfrm>
            <a:off x="436418" y="902925"/>
            <a:ext cx="8431532" cy="3980802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82600" lvl="0" indent="-241300" rtl="0">
              <a:lnSpc>
                <a:spcPct val="200000"/>
              </a:lnSpc>
              <a:spcBef>
                <a:spcPts val="0"/>
              </a:spcBef>
              <a:spcAft>
                <a:spcPts val="1900"/>
              </a:spcAft>
              <a:buNone/>
            </a:pPr>
            <a:endParaRPr dirty="0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3" name="Rectangle 2"/>
          <p:cNvSpPr/>
          <p:nvPr/>
        </p:nvSpPr>
        <p:spPr>
          <a:xfrm>
            <a:off x="311700" y="1079350"/>
            <a:ext cx="8198455" cy="42932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dirty="0" smtClean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</a:t>
            </a:r>
            <a:r>
              <a:rPr lang="en-US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94 Meetings.” </a:t>
            </a:r>
            <a:r>
              <a:rPr lang="en-US" i="1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Parks and Recreation</a:t>
            </a:r>
            <a:r>
              <a:rPr lang="en-US" i="1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en-US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created by Greg Daniels and Michael </a:t>
            </a:r>
            <a:r>
              <a:rPr lang="en-US" dirty="0" err="1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Schur</a:t>
            </a:r>
            <a:r>
              <a:rPr lang="en-US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performance by Amy</a:t>
            </a:r>
          </a:p>
          <a:p>
            <a:pPr lvl="1">
              <a:lnSpc>
                <a:spcPct val="150000"/>
              </a:lnSpc>
            </a:pPr>
            <a:r>
              <a:rPr lang="en-US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 </a:t>
            </a:r>
            <a:r>
              <a:rPr lang="en-US" dirty="0" err="1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Poehler</a:t>
            </a:r>
            <a:r>
              <a:rPr lang="en-US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season 2, episode 21, </a:t>
            </a:r>
            <a:r>
              <a:rPr lang="en-US" dirty="0" err="1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Deedle</a:t>
            </a:r>
            <a:r>
              <a:rPr lang="en-US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-Dee Productions and Universal Media Studios, 2010</a:t>
            </a:r>
            <a:r>
              <a:rPr lang="en-US" dirty="0" smtClean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lvl="0">
              <a:lnSpc>
                <a:spcPct val="150000"/>
              </a:lnSpc>
            </a:pPr>
            <a:r>
              <a:rPr lang="en-US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“94 Meetings.” </a:t>
            </a:r>
            <a:r>
              <a:rPr lang="en-US" i="1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Parks and Recreation</a:t>
            </a:r>
            <a:r>
              <a:rPr lang="en-US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season 2, episode 21, NBC, 29 Apr. 2010. </a:t>
            </a:r>
            <a:r>
              <a:rPr lang="en-US" i="1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Netflix</a:t>
            </a:r>
            <a:r>
              <a:rPr lang="en-US" i="1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</a:p>
          <a:p>
            <a:pPr lvl="0">
              <a:lnSpc>
                <a:spcPct val="150000"/>
              </a:lnSpc>
            </a:pPr>
            <a:r>
              <a:rPr lang="en-US" i="1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US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www.netflix.com/watch/70152031?trackId=200256157&amp;tctx=0%2C20%2C0974d361-27cd-44de-	9c2a-2d9d868b9f64-12120962.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50000"/>
              </a:lnSpc>
            </a:pPr>
            <a:r>
              <a:rPr lang="en-US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Kincaid, Jamaica. "Girl." </a:t>
            </a:r>
            <a:r>
              <a:rPr lang="en-US" i="1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Vintage Book of Contemporary American Short Stories</a:t>
            </a:r>
            <a:r>
              <a:rPr lang="en-US" i="1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en-US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edited by Tobias </a:t>
            </a:r>
          </a:p>
          <a:p>
            <a:pPr lvl="0">
              <a:lnSpc>
                <a:spcPct val="150000"/>
              </a:lnSpc>
            </a:pPr>
            <a:r>
              <a:rPr lang="en-US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Wolff, Vintage, 1994, pp. 306-07</a:t>
            </a:r>
            <a:r>
              <a:rPr lang="en-US" dirty="0" smtClean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50000"/>
              </a:lnSpc>
              <a:spcAft>
                <a:spcPts val="800"/>
              </a:spcAft>
            </a:pPr>
            <a:r>
              <a:rPr lang="en-US" dirty="0" err="1" smtClean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Langhamer</a:t>
            </a:r>
            <a:r>
              <a:rPr lang="en-US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Claire. “Love and Courtship in Mid-Twentieth-Century England.” </a:t>
            </a:r>
            <a:r>
              <a:rPr lang="en-US" i="1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Historical Journal</a:t>
            </a:r>
            <a:r>
              <a:rPr lang="en-US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vol. 50, 	no. 1, 2007, pp. 173-96</a:t>
            </a:r>
            <a:r>
              <a:rPr lang="en-US" dirty="0" smtClean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i="1" dirty="0" smtClean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ProQuest</a:t>
            </a:r>
            <a:r>
              <a:rPr lang="en-US" i="1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en-US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doi:10.1017/S0018246X06005966. Accessed 27 May 2009</a:t>
            </a:r>
            <a:r>
              <a:rPr lang="en-US" dirty="0" smtClean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lvl="0">
              <a:lnSpc>
                <a:spcPct val="150000"/>
              </a:lnSpc>
            </a:pPr>
            <a:r>
              <a:rPr lang="en-US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Zinkievich, Craig. Interview by Gareth Von </a:t>
            </a:r>
            <a:r>
              <a:rPr lang="en-US" dirty="0" err="1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Kallenbach</a:t>
            </a:r>
            <a:r>
              <a:rPr lang="en-US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i="1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Skewed &amp; Reviewed</a:t>
            </a:r>
            <a:r>
              <a:rPr lang="en-US" i="1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en-US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27 Apr. 2009, 	www.arcgames.com/en/games/star-trek-online/news/detail/1056940-skewed-%2526-reviewed-</a:t>
            </a:r>
          </a:p>
          <a:p>
            <a:pPr lvl="0">
              <a:lnSpc>
                <a:spcPct val="150000"/>
              </a:lnSpc>
            </a:pPr>
            <a:r>
              <a:rPr lang="en-US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interviews-</a:t>
            </a:r>
            <a:r>
              <a:rPr lang="en-US" dirty="0" err="1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craig</a:t>
            </a:r>
            <a:r>
              <a:rPr lang="en-US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Accessed 15 Mar. 2009.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</a:pP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 smtClean="0">
                <a:solidFill>
                  <a:srgbClr val="FFFF00"/>
                </a:solidFill>
              </a:rPr>
              <a:t>Other Elements:</a:t>
            </a:r>
            <a:endParaRPr lang="en" dirty="0">
              <a:solidFill>
                <a:srgbClr val="FFFF00"/>
              </a:solidFill>
            </a:endParaRPr>
          </a:p>
        </p:txBody>
      </p:sp>
      <p:sp>
        <p:nvSpPr>
          <p:cNvPr id="150" name="Shape 150"/>
          <p:cNvSpPr txBox="1">
            <a:spLocks noGrp="1"/>
          </p:cNvSpPr>
          <p:nvPr>
            <p:ph type="body" idx="1"/>
          </p:nvPr>
        </p:nvSpPr>
        <p:spPr>
          <a:xfrm>
            <a:off x="311700" y="101772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82600" lvl="0" indent="-241300" rtl="0">
              <a:lnSpc>
                <a:spcPct val="100000"/>
              </a:lnSpc>
              <a:spcBef>
                <a:spcPts val="0"/>
              </a:spcBef>
              <a:spcAft>
                <a:spcPts val="1900"/>
              </a:spcAft>
              <a:buNone/>
            </a:pPr>
            <a:r>
              <a:rPr lang="en-US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Other Contributors: </a:t>
            </a:r>
            <a:r>
              <a:rPr lang="en-US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Are there any e</a:t>
            </a:r>
            <a:r>
              <a:rPr lang="en-US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ditors, actors, directors, </a:t>
            </a:r>
            <a:r>
              <a:rPr lang="en-US" dirty="0" err="1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etc</a:t>
            </a:r>
            <a:r>
              <a:rPr lang="en-US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?</a:t>
            </a:r>
          </a:p>
          <a:p>
            <a:pPr marL="482600" lvl="0" indent="-241300" rtl="0">
              <a:lnSpc>
                <a:spcPct val="100000"/>
              </a:lnSpc>
              <a:spcBef>
                <a:spcPts val="0"/>
              </a:spcBef>
              <a:spcAft>
                <a:spcPts val="1900"/>
              </a:spcAft>
              <a:buNone/>
            </a:pPr>
            <a:r>
              <a:rPr lang="en-US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Version/number:</a:t>
            </a:r>
            <a:r>
              <a:rPr lang="en-US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Are there any volume or issue numbers?</a:t>
            </a:r>
          </a:p>
          <a:p>
            <a:pPr marL="482600" lvl="0" indent="-241300" rtl="0">
              <a:lnSpc>
                <a:spcPct val="100000"/>
              </a:lnSpc>
              <a:spcBef>
                <a:spcPts val="0"/>
              </a:spcBef>
              <a:spcAft>
                <a:spcPts val="1900"/>
              </a:spcAft>
              <a:buNone/>
            </a:pPr>
            <a:r>
              <a:rPr lang="en-US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Publisher:</a:t>
            </a:r>
            <a:r>
              <a:rPr lang="en-US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Which company or group published the information in print or electronically?</a:t>
            </a:r>
          </a:p>
          <a:p>
            <a:pPr marL="482600" lvl="0" indent="-241300" rtl="0">
              <a:lnSpc>
                <a:spcPct val="100000"/>
              </a:lnSpc>
              <a:spcBef>
                <a:spcPts val="0"/>
              </a:spcBef>
              <a:spcAft>
                <a:spcPts val="1900"/>
              </a:spcAft>
              <a:buNone/>
            </a:pPr>
            <a:r>
              <a:rPr lang="en-US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Publication date: </a:t>
            </a:r>
            <a:r>
              <a:rPr lang="en-US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If possible, include the day, month, and year (9 Dec. 2015). There must be a year listed or you can not use the source.</a:t>
            </a:r>
          </a:p>
          <a:p>
            <a:pPr marL="482600" lvl="0" indent="-241300" rtl="0">
              <a:lnSpc>
                <a:spcPct val="100000"/>
              </a:lnSpc>
              <a:spcBef>
                <a:spcPts val="0"/>
              </a:spcBef>
              <a:spcAft>
                <a:spcPts val="1900"/>
              </a:spcAft>
              <a:buNone/>
            </a:pPr>
            <a:r>
              <a:rPr lang="en-US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Location: </a:t>
            </a:r>
            <a:r>
              <a:rPr lang="en-US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Are there any page numbers or a URL? Is there a date that you accessed your online information?</a:t>
            </a:r>
            <a:endParaRPr dirty="0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958758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4082" y="1816624"/>
            <a:ext cx="8520600" cy="1539639"/>
          </a:xfrm>
        </p:spPr>
        <p:txBody>
          <a:bodyPr/>
          <a:lstStyle/>
          <a:p>
            <a:r>
              <a:rPr lang="en-US" sz="5400" dirty="0">
                <a:solidFill>
                  <a:srgbClr val="FFFF00"/>
                </a:solidFill>
              </a:rPr>
              <a:t>Book Sources: MLA 8</a:t>
            </a:r>
          </a:p>
        </p:txBody>
      </p:sp>
    </p:spTree>
    <p:extLst>
      <p:ext uri="{BB962C8B-B14F-4D97-AF65-F5344CB8AC3E}">
        <p14:creationId xmlns:p14="http://schemas.microsoft.com/office/powerpoint/2010/main" val="9584731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Shape 9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05899" y="347875"/>
            <a:ext cx="2937524" cy="3221899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Shape 96"/>
          <p:cNvSpPr/>
          <p:nvPr/>
        </p:nvSpPr>
        <p:spPr>
          <a:xfrm>
            <a:off x="1024900" y="1727100"/>
            <a:ext cx="2370600" cy="34164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97" name="Shape 9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01674" y="2073999"/>
            <a:ext cx="2217054" cy="57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Shape 9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675675" y="3935679"/>
            <a:ext cx="1069050" cy="807241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Shape 9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88850" y="92800"/>
            <a:ext cx="1333500" cy="1981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Shape 10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617438" y="190500"/>
            <a:ext cx="3380138" cy="4762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Shape 101"/>
          <p:cNvSpPr txBox="1"/>
          <p:nvPr/>
        </p:nvSpPr>
        <p:spPr>
          <a:xfrm>
            <a:off x="6626975" y="409975"/>
            <a:ext cx="2370600" cy="375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Nguyen, Viet Thanh.</a:t>
            </a:r>
          </a:p>
        </p:txBody>
      </p:sp>
      <p:sp>
        <p:nvSpPr>
          <p:cNvPr id="102" name="Shape 102"/>
          <p:cNvSpPr txBox="1"/>
          <p:nvPr/>
        </p:nvSpPr>
        <p:spPr>
          <a:xfrm>
            <a:off x="6853525" y="940750"/>
            <a:ext cx="2023200" cy="285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i="1"/>
              <a:t>The Sympathizer.</a:t>
            </a:r>
          </a:p>
        </p:txBody>
      </p:sp>
      <p:sp>
        <p:nvSpPr>
          <p:cNvPr id="103" name="Shape 103"/>
          <p:cNvSpPr txBox="1"/>
          <p:nvPr/>
        </p:nvSpPr>
        <p:spPr>
          <a:xfrm>
            <a:off x="6853550" y="3529275"/>
            <a:ext cx="1889400" cy="285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Grove Press,</a:t>
            </a:r>
          </a:p>
        </p:txBody>
      </p:sp>
      <p:sp>
        <p:nvSpPr>
          <p:cNvPr id="104" name="Shape 104"/>
          <p:cNvSpPr txBox="1"/>
          <p:nvPr/>
        </p:nvSpPr>
        <p:spPr>
          <a:xfrm>
            <a:off x="7094175" y="4064000"/>
            <a:ext cx="1122900" cy="285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2015.</a:t>
            </a:r>
          </a:p>
        </p:txBody>
      </p:sp>
      <p:sp>
        <p:nvSpPr>
          <p:cNvPr id="105" name="Shape 105"/>
          <p:cNvSpPr/>
          <p:nvPr/>
        </p:nvSpPr>
        <p:spPr>
          <a:xfrm>
            <a:off x="3318725" y="2334700"/>
            <a:ext cx="977100" cy="43710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CFE2F3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6" name="Shape 106"/>
          <p:cNvSpPr/>
          <p:nvPr/>
        </p:nvSpPr>
        <p:spPr>
          <a:xfrm>
            <a:off x="2605900" y="347875"/>
            <a:ext cx="873300" cy="4371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CFE2F3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7" name="Shape 107"/>
          <p:cNvSpPr/>
          <p:nvPr/>
        </p:nvSpPr>
        <p:spPr>
          <a:xfrm>
            <a:off x="418950" y="2074000"/>
            <a:ext cx="873300" cy="3750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CFE2F3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8" name="Shape 108"/>
          <p:cNvSpPr/>
          <p:nvPr/>
        </p:nvSpPr>
        <p:spPr>
          <a:xfrm>
            <a:off x="2669025" y="4207175"/>
            <a:ext cx="1198500" cy="43710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CFE2F3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0" name="Shape 110"/>
          <p:cNvSpPr txBox="1"/>
          <p:nvPr/>
        </p:nvSpPr>
        <p:spPr>
          <a:xfrm>
            <a:off x="2534500" y="381525"/>
            <a:ext cx="1016100" cy="517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100" b="1"/>
              <a:t>Pub date #8</a:t>
            </a:r>
          </a:p>
        </p:txBody>
      </p:sp>
      <p:sp>
        <p:nvSpPr>
          <p:cNvPr id="111" name="Shape 111"/>
          <p:cNvSpPr txBox="1"/>
          <p:nvPr/>
        </p:nvSpPr>
        <p:spPr>
          <a:xfrm>
            <a:off x="3299225" y="2388850"/>
            <a:ext cx="1016100" cy="437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100" b="1"/>
              <a:t>#1 Author</a:t>
            </a:r>
          </a:p>
        </p:txBody>
      </p:sp>
      <p:sp>
        <p:nvSpPr>
          <p:cNvPr id="112" name="Shape 112"/>
          <p:cNvSpPr txBox="1"/>
          <p:nvPr/>
        </p:nvSpPr>
        <p:spPr>
          <a:xfrm>
            <a:off x="2744725" y="4259425"/>
            <a:ext cx="1122900" cy="437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100" b="1"/>
              <a:t>#7 Publisher</a:t>
            </a:r>
          </a:p>
        </p:txBody>
      </p:sp>
      <p:sp>
        <p:nvSpPr>
          <p:cNvPr id="113" name="Shape 113"/>
          <p:cNvSpPr txBox="1"/>
          <p:nvPr/>
        </p:nvSpPr>
        <p:spPr>
          <a:xfrm>
            <a:off x="347550" y="2101450"/>
            <a:ext cx="1016100" cy="517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100" b="1"/>
              <a:t>Title #2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Shape 1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91625" y="62374"/>
            <a:ext cx="6993425" cy="50265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>
                <a:solidFill>
                  <a:srgbClr val="FFFF00"/>
                </a:solidFill>
              </a:rPr>
              <a:t>Database Sources: MLA 8</a:t>
            </a:r>
          </a:p>
        </p:txBody>
      </p:sp>
    </p:spTree>
    <p:extLst>
      <p:ext uri="{BB962C8B-B14F-4D97-AF65-F5344CB8AC3E}">
        <p14:creationId xmlns:p14="http://schemas.microsoft.com/office/powerpoint/2010/main" val="20489090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5238" y="1907159"/>
            <a:ext cx="8520600" cy="1539639"/>
          </a:xfrm>
        </p:spPr>
        <p:txBody>
          <a:bodyPr/>
          <a:lstStyle/>
          <a:p>
            <a:pPr algn="ctr"/>
            <a:r>
              <a:rPr lang="en-US" sz="5400" dirty="0" smtClean="0">
                <a:solidFill>
                  <a:srgbClr val="FFFF00"/>
                </a:solidFill>
              </a:rPr>
              <a:t>MLA REMINDERS</a:t>
            </a:r>
            <a:endParaRPr lang="en-US" sz="5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34075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Database Articles: MLA 7 vs. 8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1700" y="1328418"/>
            <a:ext cx="8520600" cy="3416400"/>
          </a:xfrm>
        </p:spPr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The differences in citing an article from a scholarly journal:</a:t>
            </a:r>
          </a:p>
          <a:p>
            <a:r>
              <a:rPr lang="en-US" i="1" dirty="0"/>
              <a:t>7</a:t>
            </a:r>
            <a:r>
              <a:rPr lang="en-US" i="1" baseline="30000" dirty="0"/>
              <a:t>th</a:t>
            </a:r>
            <a:r>
              <a:rPr lang="en-US" i="1" dirty="0"/>
              <a:t> edition</a:t>
            </a:r>
            <a:r>
              <a:rPr lang="en-US" dirty="0"/>
              <a:t>:</a:t>
            </a:r>
          </a:p>
          <a:p>
            <a:r>
              <a:rPr lang="en-US" dirty="0"/>
              <a:t>Kinkaid, Jamaica. “In History.” </a:t>
            </a:r>
            <a:r>
              <a:rPr lang="en-US" i="1" dirty="0" err="1"/>
              <a:t>Callaloo</a:t>
            </a:r>
            <a:r>
              <a:rPr lang="en-US" dirty="0"/>
              <a:t> 24.2 (Spring 2001): 620-26. Web.</a:t>
            </a:r>
          </a:p>
          <a:p>
            <a:r>
              <a:rPr lang="en-US" b="1" dirty="0">
                <a:solidFill>
                  <a:schemeClr val="tx1"/>
                </a:solidFill>
              </a:rPr>
              <a:t>--------------------------------------------------------------------------------------------------------------------</a:t>
            </a:r>
          </a:p>
          <a:p>
            <a:r>
              <a:rPr lang="en-US" i="1" dirty="0"/>
              <a:t>8th edition</a:t>
            </a:r>
            <a:r>
              <a:rPr lang="en-US" dirty="0"/>
              <a:t>:</a:t>
            </a:r>
          </a:p>
          <a:p>
            <a:r>
              <a:rPr lang="en-US" dirty="0"/>
              <a:t>Kincaid, Jamaica. “In History.” </a:t>
            </a:r>
            <a:r>
              <a:rPr lang="en-US" i="1" dirty="0" err="1"/>
              <a:t>Callaloo</a:t>
            </a:r>
            <a:r>
              <a:rPr lang="en-US" dirty="0"/>
              <a:t>, vol. 24, no. 2, Spring 2001, pp. 620-26, URL.</a:t>
            </a:r>
          </a:p>
          <a:p>
            <a:r>
              <a:rPr lang="en-US" dirty="0"/>
              <a:t>          Accessed 1 June 2015.</a:t>
            </a:r>
          </a:p>
          <a:p>
            <a:endParaRPr lang="en-US" dirty="0"/>
          </a:p>
        </p:txBody>
      </p:sp>
      <p:sp>
        <p:nvSpPr>
          <p:cNvPr id="5" name="Explosion 1 4"/>
          <p:cNvSpPr/>
          <p:nvPr/>
        </p:nvSpPr>
        <p:spPr>
          <a:xfrm>
            <a:off x="6182591" y="134332"/>
            <a:ext cx="2784763" cy="2453004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hlinkClick r:id="rId2"/>
              </a:rPr>
              <a:t>Example</a:t>
            </a:r>
            <a:endParaRPr lang="en-US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71847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Sample Works Cited Page</a:t>
            </a:r>
          </a:p>
        </p:txBody>
      </p:sp>
    </p:spTree>
    <p:extLst>
      <p:ext uri="{BB962C8B-B14F-4D97-AF65-F5344CB8AC3E}">
        <p14:creationId xmlns:p14="http://schemas.microsoft.com/office/powerpoint/2010/main" val="1747966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7687" y="0"/>
            <a:ext cx="4588625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48087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>
                <a:solidFill>
                  <a:srgbClr val="FFFF00"/>
                </a:solidFill>
              </a:rPr>
              <a:t>Goal: Make your documentation useful to the reader</a:t>
            </a:r>
          </a:p>
        </p:txBody>
      </p:sp>
      <p:sp>
        <p:nvSpPr>
          <p:cNvPr id="82" name="Shape 82"/>
          <p:cNvSpPr txBox="1">
            <a:spLocks noGrp="1"/>
          </p:cNvSpPr>
          <p:nvPr>
            <p:ph type="body" idx="1"/>
          </p:nvPr>
        </p:nvSpPr>
        <p:spPr>
          <a:xfrm>
            <a:off x="252725" y="11288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solidFill>
                  <a:srgbClr val="FFFFFF"/>
                </a:solidFill>
              </a:rPr>
              <a:t>Good writers understand </a:t>
            </a:r>
            <a:r>
              <a:rPr lang="en" sz="2400" dirty="0">
                <a:solidFill>
                  <a:srgbClr val="FFFF00"/>
                </a:solidFill>
              </a:rPr>
              <a:t>why </a:t>
            </a:r>
            <a:r>
              <a:rPr lang="en" sz="2400" dirty="0">
                <a:solidFill>
                  <a:srgbClr val="FFFFFF"/>
                </a:solidFill>
              </a:rPr>
              <a:t>they create citations.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rgbClr val="FFFFFF"/>
              </a:solidFill>
            </a:endParaRPr>
          </a:p>
          <a:p>
            <a:pPr marL="457200" lvl="0" indent="-3810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</a:pPr>
            <a:r>
              <a:rPr lang="en" sz="2400" dirty="0">
                <a:solidFill>
                  <a:srgbClr val="FFFFFF"/>
                </a:solidFill>
              </a:rPr>
              <a:t>-Demonstrating thoroughness of research</a:t>
            </a:r>
          </a:p>
          <a:p>
            <a:pPr marL="457200" lvl="0" indent="-3810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</a:pPr>
            <a:r>
              <a:rPr lang="en" sz="2400" dirty="0">
                <a:solidFill>
                  <a:srgbClr val="FFFFFF"/>
                </a:solidFill>
              </a:rPr>
              <a:t>-Giving credit to original sources</a:t>
            </a:r>
          </a:p>
          <a:p>
            <a:pPr marL="457200" lvl="0" indent="-3810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</a:pPr>
            <a:r>
              <a:rPr lang="en" sz="2400" dirty="0">
                <a:solidFill>
                  <a:srgbClr val="FFFFFF"/>
                </a:solidFill>
              </a:rPr>
              <a:t>-Ensuring readers can find the sources consulted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rgbClr val="FFFFFF"/>
              </a:solidFill>
            </a:endParaRP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solidFill>
                  <a:srgbClr val="FFFFFF"/>
                </a:solidFill>
              </a:rPr>
              <a:t>To achieve this goal, the documentation should provide sufficient information in a </a:t>
            </a:r>
            <a:r>
              <a:rPr lang="en" sz="2400" dirty="0">
                <a:solidFill>
                  <a:srgbClr val="FFFF00"/>
                </a:solidFill>
              </a:rPr>
              <a:t>consistent structure</a:t>
            </a:r>
            <a:r>
              <a:rPr lang="en" sz="2400" dirty="0">
                <a:solidFill>
                  <a:srgbClr val="FFFFFF"/>
                </a:solidFill>
              </a:rPr>
              <a:t>.</a:t>
            </a:r>
            <a:br>
              <a:rPr lang="en" sz="2400" dirty="0">
                <a:solidFill>
                  <a:srgbClr val="FFFFFF"/>
                </a:solidFill>
              </a:rPr>
            </a:br>
            <a:endParaRPr lang="en" sz="24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 txBox="1">
            <a:spLocks noGrp="1"/>
          </p:cNvSpPr>
          <p:nvPr>
            <p:ph type="title"/>
          </p:nvPr>
        </p:nvSpPr>
        <p:spPr>
          <a:xfrm>
            <a:off x="311700" y="434634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>
                <a:solidFill>
                  <a:srgbClr val="FFFF00"/>
                </a:solidFill>
              </a:rPr>
              <a:t>Using EasyBib/Databases to cite sources:</a:t>
            </a:r>
          </a:p>
        </p:txBody>
      </p:sp>
      <p:sp>
        <p:nvSpPr>
          <p:cNvPr id="132" name="Shape 132"/>
          <p:cNvSpPr txBox="1">
            <a:spLocks noGrp="1"/>
          </p:cNvSpPr>
          <p:nvPr>
            <p:ph type="body" idx="1"/>
          </p:nvPr>
        </p:nvSpPr>
        <p:spPr>
          <a:xfrm>
            <a:off x="426000" y="2118829"/>
            <a:ext cx="8520600" cy="2338871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en" sz="2400" b="1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EasyBib and the database citations are </a:t>
            </a:r>
            <a:r>
              <a:rPr lang="en" sz="2400" b="1" dirty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TOOLS</a:t>
            </a:r>
            <a:r>
              <a:rPr lang="en" sz="2400" b="1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for helping you create and organize your works cited lists.</a:t>
            </a:r>
          </a:p>
          <a:p>
            <a:pPr lvl="0" rtl="0">
              <a:spcBef>
                <a:spcPts val="0"/>
              </a:spcBef>
              <a:spcAft>
                <a:spcPts val="1000"/>
              </a:spcAft>
              <a:buNone/>
            </a:pPr>
            <a:endParaRPr sz="2400" b="1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en" sz="2400" b="1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It is </a:t>
            </a:r>
            <a:r>
              <a:rPr lang="en" sz="2400" b="1" dirty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YOUR</a:t>
            </a:r>
            <a:r>
              <a:rPr lang="en" sz="2400" b="1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job (with help!) to verify that everything you need is there &amp; accurate!</a:t>
            </a:r>
          </a:p>
          <a:p>
            <a:pPr lvl="0" rtl="0">
              <a:spcBef>
                <a:spcPts val="0"/>
              </a:spcBef>
              <a:spcAft>
                <a:spcPts val="1000"/>
              </a:spcAft>
              <a:buNone/>
            </a:pPr>
            <a:endParaRPr sz="2400" b="1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>
              <a:spcBef>
                <a:spcPts val="0"/>
              </a:spcBef>
              <a:buNone/>
            </a:pPr>
            <a:endParaRPr dirty="0"/>
          </a:p>
        </p:txBody>
      </p:sp>
      <p:pic>
        <p:nvPicPr>
          <p:cNvPr id="3074" name="Picture 2" descr="http://a2.mzstatic.com/us/r30/Purple/v4/55/3a/68/553a685b-fdf7-c06a-a0d7-6c2841e99ae4/icon320x320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8039" y="402877"/>
            <a:ext cx="1184852" cy="1184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FFFF00"/>
                </a:solidFill>
              </a:rPr>
              <a:t>MLA = Modern Language Association</a:t>
            </a:r>
          </a:p>
        </p:txBody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>
            <a:off x="252725" y="1128875"/>
            <a:ext cx="8520600" cy="1967616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400" dirty="0">
                <a:solidFill>
                  <a:srgbClr val="FFFFFF"/>
                </a:solidFill>
              </a:rPr>
              <a:t>MLA is one of several accepted styles for writing papers and creating works cited lists. </a:t>
            </a:r>
            <a:r>
              <a:rPr lang="en" sz="2400" dirty="0">
                <a:solidFill>
                  <a:srgbClr val="FFFF00"/>
                </a:solidFill>
              </a:rPr>
              <a:t>MLA</a:t>
            </a:r>
            <a:r>
              <a:rPr lang="en" sz="2400" dirty="0">
                <a:solidFill>
                  <a:srgbClr val="FFFFFF"/>
                </a:solidFill>
              </a:rPr>
              <a:t> is the standard style for high school research.</a:t>
            </a:r>
          </a:p>
          <a:p>
            <a:pPr lvl="0">
              <a:spcBef>
                <a:spcPts val="0"/>
              </a:spcBef>
              <a:buNone/>
            </a:pPr>
            <a:endParaRPr lang="en" sz="2400" dirty="0">
              <a:solidFill>
                <a:srgbClr val="FFFFFF"/>
              </a:solidFill>
            </a:endParaRPr>
          </a:p>
          <a:p>
            <a:pPr lvl="0"/>
            <a:endParaRPr lang="en-US" sz="2400" dirty="0"/>
          </a:p>
          <a:p>
            <a:pPr lvl="0"/>
            <a:endParaRPr lang="en-US" sz="2400" dirty="0"/>
          </a:p>
          <a:p>
            <a:pPr marL="457200" lvl="0" indent="-228600" rtl="0">
              <a:spcBef>
                <a:spcPts val="0"/>
              </a:spcBef>
              <a:buClr>
                <a:srgbClr val="FFFF00"/>
              </a:buClr>
            </a:pPr>
            <a:r>
              <a:rPr lang="en" dirty="0"/>
              <a:t/>
            </a:r>
            <a:br>
              <a:rPr lang="en" dirty="0"/>
            </a:br>
            <a:endParaRPr lang="en" dirty="0"/>
          </a:p>
        </p:txBody>
      </p:sp>
      <p:sp>
        <p:nvSpPr>
          <p:cNvPr id="3" name="TextBox 2"/>
          <p:cNvSpPr txBox="1"/>
          <p:nvPr/>
        </p:nvSpPr>
        <p:spPr>
          <a:xfrm>
            <a:off x="413331" y="2701636"/>
            <a:ext cx="5104242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15000"/>
              </a:lnSpc>
              <a:spcAft>
                <a:spcPts val="1600"/>
              </a:spcAft>
              <a:buClr>
                <a:srgbClr val="CACACA"/>
              </a:buClr>
              <a:buSzPct val="100000"/>
            </a:pPr>
            <a:r>
              <a:rPr lang="en-US" sz="2000" dirty="0">
                <a:solidFill>
                  <a:srgbClr val="CACACA"/>
                </a:solidFill>
                <a:latin typeface="Average"/>
                <a:sym typeface="Average"/>
              </a:rPr>
              <a:t>The new handbook “really focuses on principles -- not just on how to create a citation that is correct, but on the purposes of citation practice, as well as on strategies for evaluating sources”(Flaherty).</a:t>
            </a:r>
            <a:endParaRPr lang="en" sz="2000" dirty="0">
              <a:solidFill>
                <a:srgbClr val="FFFFFF"/>
              </a:solidFill>
              <a:latin typeface="Average"/>
              <a:sym typeface="Average"/>
            </a:endParaRPr>
          </a:p>
        </p:txBody>
      </p:sp>
      <p:pic>
        <p:nvPicPr>
          <p:cNvPr id="4" name="Picture 3" descr="The MLA Handbook for Writers of Research Papers , 8th ed.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0317" y="2326698"/>
            <a:ext cx="1590675" cy="238125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5238" y="1907159"/>
            <a:ext cx="8520600" cy="1539639"/>
          </a:xfrm>
        </p:spPr>
        <p:txBody>
          <a:bodyPr/>
          <a:lstStyle/>
          <a:p>
            <a:pPr algn="ctr"/>
            <a:r>
              <a:rPr lang="en-US" sz="5400" dirty="0" smtClean="0">
                <a:solidFill>
                  <a:srgbClr val="FFFF00"/>
                </a:solidFill>
              </a:rPr>
              <a:t>MLA 8: NEW TEMPLATE</a:t>
            </a:r>
            <a:endParaRPr lang="en-US" sz="5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95145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>
            <a:spLocks noGrp="1"/>
          </p:cNvSpPr>
          <p:nvPr>
            <p:ph type="title"/>
          </p:nvPr>
        </p:nvSpPr>
        <p:spPr>
          <a:xfrm>
            <a:off x="311700" y="213300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FFFF00"/>
                </a:solidFill>
              </a:rPr>
              <a:t>What’s in your citations-</a:t>
            </a:r>
          </a:p>
        </p:txBody>
      </p:sp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>
            <a:off x="186900" y="863550"/>
            <a:ext cx="4483200" cy="1951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When deciding how to cite your source, start by consulting the list of core elements. In your citation, the elements should be listed in the following order:</a:t>
            </a:r>
          </a:p>
          <a:p>
            <a:pPr lvl="0">
              <a:spcBef>
                <a:spcPts val="0"/>
              </a:spcBef>
              <a:buNone/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89" name="Shape 89"/>
          <p:cNvSpPr txBox="1"/>
          <p:nvPr/>
        </p:nvSpPr>
        <p:spPr>
          <a:xfrm>
            <a:off x="1167275" y="3288625"/>
            <a:ext cx="2843100" cy="1488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" dirty="0">
                <a:latin typeface="Verdana"/>
                <a:ea typeface="Verdana"/>
                <a:cs typeface="Verdana"/>
                <a:sym typeface="Verdana"/>
              </a:rPr>
              <a:t>Each element should be followed by the punctuation mark shown here (just commas and periods separate the elements).</a:t>
            </a:r>
          </a:p>
          <a:p>
            <a:pPr lvl="0">
              <a:spcBef>
                <a:spcPts val="0"/>
              </a:spcBef>
              <a:buNone/>
            </a:pPr>
            <a:endParaRPr dirty="0"/>
          </a:p>
        </p:txBody>
      </p:sp>
      <p:pic>
        <p:nvPicPr>
          <p:cNvPr id="90" name="Shape 9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55825" y="426850"/>
            <a:ext cx="3281175" cy="4421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5238" y="1907159"/>
            <a:ext cx="8520600" cy="1539639"/>
          </a:xfrm>
        </p:spPr>
        <p:txBody>
          <a:bodyPr/>
          <a:lstStyle/>
          <a:p>
            <a:pPr algn="ctr"/>
            <a:r>
              <a:rPr lang="en-US" sz="5400" dirty="0" smtClean="0">
                <a:solidFill>
                  <a:srgbClr val="FFFF00"/>
                </a:solidFill>
              </a:rPr>
              <a:t>MLA 8: ELEMENTS OF A CITATION</a:t>
            </a:r>
            <a:endParaRPr lang="en-US" sz="5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50179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FFFF00"/>
                </a:solidFill>
              </a:rPr>
              <a:t>Author:</a:t>
            </a:r>
          </a:p>
        </p:txBody>
      </p:sp>
      <p:sp>
        <p:nvSpPr>
          <p:cNvPr id="138" name="Shape 13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lnSpc>
                <a:spcPct val="14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Begin the entry with the author’s last name, followed by a comma and the rest of the name, as presented in the work. End this element with a period.</a:t>
            </a:r>
          </a:p>
          <a:p>
            <a:pPr marL="482600" lvl="0" indent="-241300">
              <a:lnSpc>
                <a:spcPct val="200000"/>
              </a:lnSpc>
              <a:spcBef>
                <a:spcPts val="0"/>
              </a:spcBef>
              <a:spcAft>
                <a:spcPts val="1900"/>
              </a:spcAft>
              <a:buNone/>
            </a:pPr>
            <a:r>
              <a:rPr lang="en" dirty="0">
                <a:solidFill>
                  <a:srgbClr val="FFFFFF"/>
                </a:solidFill>
                <a:highlight>
                  <a:srgbClr val="6FA8DC"/>
                </a:highlight>
                <a:latin typeface="Courier New"/>
                <a:ea typeface="Courier New"/>
                <a:cs typeface="Courier New"/>
                <a:sym typeface="Courier New"/>
              </a:rPr>
              <a:t>Said, Edward W.</a:t>
            </a:r>
            <a:r>
              <a:rPr lang="en" dirty="0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i="1" dirty="0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Culture and Imperialism.</a:t>
            </a:r>
            <a:r>
              <a:rPr lang="en" dirty="0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 Knopf, 1994</a:t>
            </a:r>
            <a:r>
              <a:rPr lang="en" dirty="0" smtClean="0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.</a:t>
            </a:r>
          </a:p>
          <a:p>
            <a:pPr marL="482600" lvl="0" indent="-241300">
              <a:lnSpc>
                <a:spcPct val="200000"/>
              </a:lnSpc>
              <a:spcBef>
                <a:spcPts val="0"/>
              </a:spcBef>
              <a:spcAft>
                <a:spcPts val="1900"/>
              </a:spcAft>
              <a:buNone/>
            </a:pPr>
            <a:r>
              <a:rPr lang="en" b="1" dirty="0" smtClean="0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TWO AUTHORS: </a:t>
            </a:r>
            <a:r>
              <a:rPr lang="en" dirty="0" smtClean="0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Smith, John, and Nancy Phillips.</a:t>
            </a:r>
          </a:p>
          <a:p>
            <a:pPr marL="482600" lvl="0" indent="-241300">
              <a:lnSpc>
                <a:spcPct val="200000"/>
              </a:lnSpc>
              <a:spcBef>
                <a:spcPts val="0"/>
              </a:spcBef>
              <a:spcAft>
                <a:spcPts val="1900"/>
              </a:spcAft>
              <a:buNone/>
            </a:pPr>
            <a:r>
              <a:rPr lang="en" b="1" dirty="0" smtClean="0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THREE OR MORE AUTHORS</a:t>
            </a:r>
            <a:r>
              <a:rPr lang="en" dirty="0" smtClean="0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: Smith, John, et al.</a:t>
            </a:r>
            <a:endParaRPr lang="en" dirty="0">
              <a:solidFill>
                <a:srgbClr val="FFFFFF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late">
  <a:themeElements>
    <a:clrScheme name="Slate">
      <a:dk1>
        <a:srgbClr val="FFFFFF"/>
      </a:dk1>
      <a:lt1>
        <a:srgbClr val="37474F"/>
      </a:lt1>
      <a:dk2>
        <a:srgbClr val="9E9E9E"/>
      </a:dk2>
      <a:lt2>
        <a:srgbClr val="E0E0E0"/>
      </a:lt2>
      <a:accent1>
        <a:srgbClr val="616161"/>
      </a:accent1>
      <a:accent2>
        <a:srgbClr val="78909C"/>
      </a:accent2>
      <a:accent3>
        <a:srgbClr val="CACACA"/>
      </a:accent3>
      <a:accent4>
        <a:srgbClr val="64FFDA"/>
      </a:accent4>
      <a:accent5>
        <a:srgbClr val="FFD966"/>
      </a:accent5>
      <a:accent6>
        <a:srgbClr val="F5F5F5"/>
      </a:accent6>
      <a:hlink>
        <a:srgbClr val="FFD966"/>
      </a:hlink>
      <a:folHlink>
        <a:srgbClr val="FFD96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3162</TotalTime>
  <Words>909</Words>
  <Application>Microsoft Office PowerPoint</Application>
  <PresentationFormat>On-screen Show (16:9)</PresentationFormat>
  <Paragraphs>98</Paragraphs>
  <Slides>22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0" baseType="lpstr">
      <vt:lpstr>Courier New</vt:lpstr>
      <vt:lpstr>Oswald</vt:lpstr>
      <vt:lpstr>Calibri</vt:lpstr>
      <vt:lpstr>Arial</vt:lpstr>
      <vt:lpstr>Average</vt:lpstr>
      <vt:lpstr>Verdana</vt:lpstr>
      <vt:lpstr>Times New Roman</vt:lpstr>
      <vt:lpstr>slate</vt:lpstr>
      <vt:lpstr>MLA 8th Edition</vt:lpstr>
      <vt:lpstr>MLA REMINDERS</vt:lpstr>
      <vt:lpstr>Goal: Make your documentation useful to the reader</vt:lpstr>
      <vt:lpstr>Using EasyBib/Databases to cite sources:</vt:lpstr>
      <vt:lpstr>MLA = Modern Language Association</vt:lpstr>
      <vt:lpstr>MLA 8: NEW TEMPLATE</vt:lpstr>
      <vt:lpstr>What’s in your citations-</vt:lpstr>
      <vt:lpstr>MLA 8: ELEMENTS OF A CITATION</vt:lpstr>
      <vt:lpstr>Author:</vt:lpstr>
      <vt:lpstr>Title of Source:</vt:lpstr>
      <vt:lpstr>Title of Source:</vt:lpstr>
      <vt:lpstr>NEW CONCEPT: Containers</vt:lpstr>
      <vt:lpstr>New Concept: Containers Within Containers</vt:lpstr>
      <vt:lpstr>Works Cited Page with Containers Hilighted (also note: ABC order by first part of the entry)</vt:lpstr>
      <vt:lpstr>Other Elements:</vt:lpstr>
      <vt:lpstr>Book Sources: MLA 8</vt:lpstr>
      <vt:lpstr>PowerPoint Presentation</vt:lpstr>
      <vt:lpstr>PowerPoint Presentation</vt:lpstr>
      <vt:lpstr>Database Sources: MLA 8</vt:lpstr>
      <vt:lpstr>Database Articles: MLA 7 vs. 8</vt:lpstr>
      <vt:lpstr>Sample Works Cited Page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MLA 8th Edition</dc:title>
  <dc:creator>Vought, Staci</dc:creator>
  <cp:lastModifiedBy>Vought, Staci</cp:lastModifiedBy>
  <cp:revision>23</cp:revision>
  <dcterms:modified xsi:type="dcterms:W3CDTF">2017-01-18T13:18:57Z</dcterms:modified>
</cp:coreProperties>
</file>