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78" r:id="rId3"/>
    <p:sldId id="283" r:id="rId4"/>
    <p:sldId id="315" r:id="rId5"/>
    <p:sldId id="258" r:id="rId6"/>
    <p:sldId id="316" r:id="rId7"/>
    <p:sldId id="317" r:id="rId8"/>
    <p:sldId id="282" r:id="rId9"/>
    <p:sldId id="280" r:id="rId10"/>
    <p:sldId id="281" r:id="rId11"/>
    <p:sldId id="314" r:id="rId12"/>
    <p:sldId id="284" r:id="rId13"/>
    <p:sldId id="320" r:id="rId14"/>
    <p:sldId id="289" r:id="rId15"/>
    <p:sldId id="321" r:id="rId16"/>
    <p:sldId id="322" r:id="rId17"/>
    <p:sldId id="288" r:id="rId18"/>
    <p:sldId id="287" r:id="rId19"/>
    <p:sldId id="286" r:id="rId20"/>
    <p:sldId id="295" r:id="rId21"/>
    <p:sldId id="285" r:id="rId22"/>
    <p:sldId id="294" r:id="rId23"/>
    <p:sldId id="293" r:id="rId24"/>
    <p:sldId id="318" r:id="rId25"/>
    <p:sldId id="292" r:id="rId26"/>
    <p:sldId id="296" r:id="rId27"/>
    <p:sldId id="299" r:id="rId28"/>
    <p:sldId id="300" r:id="rId29"/>
    <p:sldId id="302" r:id="rId30"/>
    <p:sldId id="303" r:id="rId31"/>
    <p:sldId id="305" r:id="rId32"/>
    <p:sldId id="301" r:id="rId33"/>
    <p:sldId id="291" r:id="rId34"/>
    <p:sldId id="306" r:id="rId35"/>
    <p:sldId id="307" r:id="rId36"/>
    <p:sldId id="319" r:id="rId37"/>
    <p:sldId id="308" r:id="rId38"/>
    <p:sldId id="312" r:id="rId39"/>
    <p:sldId id="311" r:id="rId40"/>
    <p:sldId id="310" r:id="rId41"/>
    <p:sldId id="309" r:id="rId42"/>
    <p:sldId id="279" r:id="rId43"/>
  </p:sldIdLst>
  <p:sldSz cx="9144000" cy="6858000" type="screen4x3"/>
  <p:notesSz cx="6858000" cy="9144000"/>
  <p:custShowLst>
    <p:custShow name="Custom Show 1" id="0">
      <p:sldLst>
        <p:sld r:id="rId2"/>
        <p:sld r:id="rId3"/>
        <p:sld r:id="rId6"/>
        <p:sld r:id="rId43"/>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cMorris" initials="KM" lastIdx="4" clrIdx="0">
    <p:extLst>
      <p:ext uri="{19B8F6BF-5375-455C-9EA6-DF929625EA0E}">
        <p15:presenceInfo xmlns:p15="http://schemas.microsoft.com/office/powerpoint/2012/main" userId="4c65397cd715e2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5" autoAdjust="0"/>
    <p:restoredTop sz="75949" autoAdjust="0"/>
  </p:normalViewPr>
  <p:slideViewPr>
    <p:cSldViewPr snapToGrid="0" snapToObjects="1">
      <p:cViewPr varScale="1">
        <p:scale>
          <a:sx n="50" d="100"/>
          <a:sy n="50" d="100"/>
        </p:scale>
        <p:origin x="16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3" d="100"/>
          <a:sy n="123" d="100"/>
        </p:scale>
        <p:origin x="224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D6217-5E77-7E49-8833-7A0AD68315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19B67A8D-1C96-CE4A-8621-5F53E3B3F0C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4CD141-8C5D-BB43-9479-5C6599E5420F}" type="datetimeFigureOut">
              <a:rPr lang="en-US"/>
              <a:pPr>
                <a:defRPr/>
              </a:pPr>
              <a:t>11/3/2020</a:t>
            </a:fld>
            <a:endParaRPr lang="en-US" dirty="0"/>
          </a:p>
        </p:txBody>
      </p:sp>
      <p:sp>
        <p:nvSpPr>
          <p:cNvPr id="4" name="Slide Image Placeholder 3">
            <a:extLst>
              <a:ext uri="{FF2B5EF4-FFF2-40B4-BE49-F238E27FC236}">
                <a16:creationId xmlns:a16="http://schemas.microsoft.com/office/drawing/2014/main" id="{A0AC5477-1AB9-164B-8540-81EB3D8436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094851E-89F2-AC44-B50C-1BF137D28A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4B60EE-C54C-1C45-96AE-29274737994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B6B4F3F9-22D4-0841-B15B-2D41BA94E9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82FF3C-EAE3-3A4C-9356-EC55BD1B76E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40E12F8-BAB8-5645-B1D3-894EDC246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FCB1B11-8A93-A046-B3FC-A34966098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https://owl.purdue.edu/owl/research_and_citation/apa7_style/apa_formatting_and_style_guide/general_format.html</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0719834D-6BAD-224D-8867-DE8484F5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7BCD65F-8772-CC4C-95C7-96F767DC8E5C}"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31E1A3F-4968-E04E-8621-E52795B7F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1AC15D1-C309-9B45-8227-A994D787B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dirty="0">
                <a:latin typeface="Arial" panose="020B0604020202020204" pitchFamily="34" charset="0"/>
              </a:rPr>
              <a:t>x11</a:t>
            </a:r>
            <a:r>
              <a:rPr lang="ja-JP" altLang="en-US">
                <a:latin typeface="Arial" panose="020B0604020202020204" pitchFamily="34" charset="0"/>
              </a:rPr>
              <a:t>”</a:t>
            </a:r>
            <a:r>
              <a:rPr lang="en-US" altLang="ja-JP" dirty="0">
                <a:latin typeface="Arial" panose="020B0604020202020204" pitchFamily="34" charset="0"/>
              </a:rPr>
              <a:t>) with 1</a:t>
            </a:r>
            <a:r>
              <a:rPr lang="ja-JP" altLang="en-US">
                <a:latin typeface="Arial" panose="020B0604020202020204" pitchFamily="34" charset="0"/>
              </a:rPr>
              <a:t>”</a:t>
            </a:r>
            <a:r>
              <a:rPr lang="en-US" altLang="ja-JP" dirty="0">
                <a:latin typeface="Arial" panose="020B0604020202020204" pitchFamily="34" charset="0"/>
              </a:rPr>
              <a:t> margins on all sides. Times New Roman or similar font in 10-12 pt. size should be used. </a:t>
            </a:r>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774DA833-DADA-7E4C-AE5C-F494D48D5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E1CE95-80EB-8443-BA5E-2998FA3B03AF}"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2636B57-B9BF-1F4F-9313-019BB938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DC06D39-1946-BB4C-BC54-2A5DA67B7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an APA-style header. </a:t>
            </a:r>
            <a:r>
              <a:rPr lang="en-US" altLang="ja-JP" dirty="0">
                <a:latin typeface="Arial" panose="020B0604020202020204" pitchFamily="34" charset="0"/>
              </a:rPr>
              <a:t>The document should include a page header indicating a shortened title of the essay and a page number in the upper right-hand of every page (including the title page). </a:t>
            </a:r>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6F646B26-2C15-EA44-928C-959854235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C1940A3-D565-A943-8A90-D8BFEAA4CCD0}" type="slidenum">
              <a:rPr lang="en-US" altLang="en-US">
                <a:latin typeface="Calibri" panose="020F0502020204030204" pitchFamily="34" charset="0"/>
              </a:rPr>
              <a:pPr eaLnBrk="1" hangingPunct="1"/>
              <a:t>11</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2306903-EE04-3448-8FBF-E1B0BFA94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F74B81B-D11E-CC45-8FF2-EE9A6F083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introduces four required part of an APA paper: a title page, abstract, main body (essay itself), and a reference list. An abstract page and list of references are titled as Abstract and References, respectively.</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It is important to remind students that each page should have a page header with a shortened version of the title and page number.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General Format</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https://owl.purdue.edu/owl/research_and_citation/apa7_style/apa_formatting_and_style_guide/general_format.html</a:t>
            </a:r>
            <a:endParaRPr lang="en-US" altLang="en-US" dirty="0">
              <a:latin typeface="Arial" panose="020B0604020202020204" pitchFamily="34" charset="0"/>
            </a:endParaRPr>
          </a:p>
        </p:txBody>
      </p:sp>
      <p:sp>
        <p:nvSpPr>
          <p:cNvPr id="51204" name="Slide Number Placeholder 3">
            <a:extLst>
              <a:ext uri="{FF2B5EF4-FFF2-40B4-BE49-F238E27FC236}">
                <a16:creationId xmlns:a16="http://schemas.microsoft.com/office/drawing/2014/main" id="{A9085B95-38AD-284A-A17B-289FB2709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15E0F25-2C44-3D45-80B2-3C5A37820914}"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informs readers that APA 7 distinguishes between professional and student papers in terms of paper formatting. It notes that most of the differences extend only to the title page and the running header and explains that these differences will be illustrated in the following few slides.</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79643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student paper.</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Student papers require no headers other than a page number (flush right).</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14</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professional paper. Type a shortened form of the paper’s title in all capitals in the page header flush left with the page number flush right.</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1758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provides a visual example for the proper placement of the author note on the cover page of a professional paper. Label the note with the words “Author Note,” bolded and centered. Following this, you may provide any or all of the following:</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Links to ORCID </a:t>
            </a:r>
            <a:r>
              <a:rPr lang="en-US" altLang="en-US" dirty="0" err="1">
                <a:latin typeface="Arial" panose="020B0604020202020204" pitchFamily="34" charset="0"/>
              </a:rPr>
              <a:t>iDs</a:t>
            </a:r>
            <a:endParaRPr lang="en-US" altLang="en-US" dirty="0">
              <a:latin typeface="Arial" panose="020B0604020202020204" pitchFamily="34" charset="0"/>
            </a:endParaRP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Affiliation changes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Any special disclosures or acknowledgments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Contact info for the corresponding author</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Omit any items that are irrelevant.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5478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3F51A9A-89FE-C342-94DD-B8526DBD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00F2844-019D-9949-9B5C-A30D9B087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a visual example of an abstract page, which consists of a page header, a heading (labeled Abstract), and a brief summary of the paper accurately presenting its contents. </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Professional papers should contain a running head in the header (flush left) and a page number (flush right). Student papers should contain only the page number.</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findings.</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A short list of keywords (labeled with “Keywords” in italics, written in line with the text) should follow the abstract. These are terms and concepts that might help readers find your work via a search engine.</a:t>
            </a:r>
          </a:p>
          <a:p>
            <a:pPr eaLnBrk="1" hangingPunct="1">
              <a:lnSpc>
                <a:spcPct val="90000"/>
              </a:lnSpc>
              <a:spcBef>
                <a:spcPct val="0"/>
              </a:spcBef>
            </a:pPr>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DE707104-BB1F-C446-98B6-896CC65D37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B88FD10-D9EC-2841-A19A-09B16D0D5BE4}" type="slidenum">
              <a:rPr lang="en-US" altLang="en-US">
                <a:latin typeface="Calibri" panose="020F0502020204030204" pitchFamily="34" charset="0"/>
              </a:rPr>
              <a:pPr eaLnBrk="1" hangingPunct="1"/>
              <a:t>17</a:t>
            </a:fld>
            <a:endParaRPr lang="en-US" altLang="en-US"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dirty="0">
                <a:latin typeface="Arial" panose="020B0604020202020204" pitchFamily="34" charset="0"/>
              </a:rPr>
              <a:t> Make sure that the first text page is page number 3 (page #1 is a title page, page #2 is an abstract page).</a:t>
            </a:r>
          </a:p>
          <a:p>
            <a:pPr eaLnBrk="1" hangingPunct="1">
              <a:lnSpc>
                <a:spcPct val="90000"/>
              </a:lnSpc>
              <a:spcBef>
                <a:spcPct val="0"/>
              </a:spcBef>
              <a:buFontTx/>
              <a:buAutoNum type="arabicParenR"/>
            </a:pPr>
            <a:r>
              <a:rPr lang="en-US" altLang="en-US" dirty="0">
                <a:latin typeface="Arial" panose="020B0604020202020204" pitchFamily="34" charset="0"/>
              </a:rPr>
              <a:t> Start with typing the essay title centered and bolded at the top of the page.</a:t>
            </a:r>
          </a:p>
          <a:p>
            <a:pPr eaLnBrk="1" hangingPunct="1">
              <a:lnSpc>
                <a:spcPct val="90000"/>
              </a:lnSpc>
              <a:spcBef>
                <a:spcPct val="0"/>
              </a:spcBef>
              <a:buFontTx/>
              <a:buAutoNum type="arabicParenR"/>
            </a:pPr>
            <a:r>
              <a:rPr lang="en-US" altLang="en-US" dirty="0">
                <a:latin typeface="Arial" panose="020B0604020202020204" pitchFamily="34" charset="0"/>
              </a:rPr>
              <a:t> Type the text double-space with all sections following each other without a break. Do not use blank space between paragraphs. </a:t>
            </a:r>
          </a:p>
          <a:p>
            <a:pPr eaLnBrk="1" hangingPunct="1">
              <a:lnSpc>
                <a:spcPct val="90000"/>
              </a:lnSpc>
              <a:spcBef>
                <a:spcPct val="0"/>
              </a:spcBef>
              <a:buFontTx/>
              <a:buAutoNum type="arabicParenR"/>
            </a:pPr>
            <a:r>
              <a:rPr lang="en-US" altLang="en-US" dirty="0">
                <a:latin typeface="Arial" panose="020B0604020202020204" pitchFamily="34" charset="0"/>
              </a:rPr>
              <a:t> Create in-text citations to identify the sources used in the paper.</a:t>
            </a:r>
          </a:p>
          <a:p>
            <a:pPr eaLnBrk="1" hangingPunct="1">
              <a:lnSpc>
                <a:spcPct val="90000"/>
              </a:lnSpc>
              <a:spcBef>
                <a:spcPct val="0"/>
              </a:spcBef>
              <a:buFontTx/>
              <a:buAutoNum type="arabicParenR"/>
            </a:pPr>
            <a:r>
              <a:rPr lang="en-US" altLang="en-US" dirty="0">
                <a:latin typeface="Arial" panose="020B0604020202020204" pitchFamily="34" charset="0"/>
              </a:rPr>
              <a:t> Format tables and figures.</a:t>
            </a:r>
          </a:p>
          <a:p>
            <a:pPr eaLnBrk="1" hangingPunct="1">
              <a:lnSpc>
                <a:spcPct val="90000"/>
              </a:lnSpc>
              <a:spcBef>
                <a:spcPct val="0"/>
              </a:spcBef>
              <a:buFontTx/>
              <a:buAutoNum type="arabicParenR"/>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following slides introduce APA formatting of references, in-text citations, and tables and figures. </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18</a:t>
            </a:fld>
            <a:endParaRPr lang="en-US" altLang="en-US"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1F0903A-5936-1A47-8877-653A1FA14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36CC018-CDBD-004C-8FBE-3A7A21E54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explains the format and purpose of a references page.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To create a references page, </a:t>
            </a:r>
          </a:p>
          <a:p>
            <a:pPr eaLnBrk="1" hangingPunct="1">
              <a:spcBef>
                <a:spcPct val="0"/>
              </a:spcBef>
              <a:buFontTx/>
              <a:buAutoNum type="arabicParenR"/>
            </a:pPr>
            <a:r>
              <a:rPr lang="en-US" altLang="en-US" dirty="0">
                <a:latin typeface="Arial" panose="020B0604020202020204" pitchFamily="34" charset="0"/>
              </a:rPr>
              <a:t> center and bold the heading—References—at the top of the page; </a:t>
            </a:r>
          </a:p>
          <a:p>
            <a:pPr eaLnBrk="1" hangingPunct="1">
              <a:spcBef>
                <a:spcPct val="0"/>
              </a:spcBef>
              <a:buFontTx/>
              <a:buAutoNum type="arabicParenR"/>
            </a:pPr>
            <a:r>
              <a:rPr lang="en-US" altLang="en-US" dirty="0">
                <a:latin typeface="Arial" panose="020B0604020202020204" pitchFamily="34" charset="0"/>
              </a:rPr>
              <a:t> double-space reference entries; </a:t>
            </a:r>
          </a:p>
          <a:p>
            <a:pPr eaLnBrk="1" hangingPunct="1">
              <a:spcBef>
                <a:spcPct val="0"/>
              </a:spcBef>
              <a:buFontTx/>
              <a:buAutoNum type="arabicParenR"/>
            </a:pPr>
            <a:r>
              <a:rPr lang="en-US" altLang="en-US" dirty="0">
                <a:latin typeface="Arial" panose="020B0604020202020204" pitchFamily="34" charset="0"/>
              </a:rPr>
              <a:t> flush left the first line of the entry and indent subsequent lines. To use </a:t>
            </a:r>
            <a:r>
              <a:rPr lang="ja-JP" altLang="en-US" dirty="0">
                <a:latin typeface="Arial" panose="020B0604020202020204" pitchFamily="34" charset="0"/>
              </a:rPr>
              <a:t>“</a:t>
            </a:r>
            <a:r>
              <a:rPr lang="en-US" altLang="ja-JP" dirty="0">
                <a:latin typeface="Arial" panose="020B0604020202020204" pitchFamily="34" charset="0"/>
              </a:rPr>
              <a:t>hanging</a:t>
            </a:r>
            <a:r>
              <a:rPr lang="ja-JP" altLang="en-US" dirty="0">
                <a:latin typeface="Arial" panose="020B0604020202020204" pitchFamily="34" charset="0"/>
              </a:rPr>
              <a:t>”</a:t>
            </a:r>
            <a:r>
              <a:rPr lang="en-US" altLang="ja-JP" dirty="0">
                <a:latin typeface="Arial" panose="020B0604020202020204" pitchFamily="34" charset="0"/>
              </a:rPr>
              <a:t> feature of </a:t>
            </a:r>
            <a:r>
              <a:rPr lang="ja-JP" altLang="en-US" dirty="0">
                <a:latin typeface="Arial" panose="020B0604020202020204" pitchFamily="34" charset="0"/>
              </a:rPr>
              <a:t>“</a:t>
            </a:r>
            <a:r>
              <a:rPr lang="en-US" altLang="ja-JP" dirty="0">
                <a:latin typeface="Arial" panose="020B0604020202020204" pitchFamily="34" charset="0"/>
              </a:rPr>
              <a:t>Indent and Space</a:t>
            </a:r>
            <a:r>
              <a:rPr lang="ja-JP" altLang="en-US" dirty="0">
                <a:latin typeface="Arial" panose="020B0604020202020204" pitchFamily="34" charset="0"/>
              </a:rPr>
              <a:t>”</a:t>
            </a:r>
            <a:r>
              <a:rPr lang="en-US" altLang="ja-JP" dirty="0">
                <a:latin typeface="Arial" panose="020B0604020202020204" pitchFamily="34" charset="0"/>
              </a:rPr>
              <a:t> tab, go to </a:t>
            </a:r>
            <a:r>
              <a:rPr lang="ja-JP" altLang="en-US" dirty="0">
                <a:latin typeface="Arial" panose="020B0604020202020204" pitchFamily="34" charset="0"/>
              </a:rPr>
              <a:t>“</a:t>
            </a:r>
            <a:r>
              <a:rPr lang="en-US" altLang="ja-JP" dirty="0">
                <a:latin typeface="Arial" panose="020B0604020202020204" pitchFamily="34" charset="0"/>
              </a:rPr>
              <a:t>Paragraph</a:t>
            </a:r>
            <a:r>
              <a:rPr lang="ja-JP" altLang="en-US" dirty="0">
                <a:latin typeface="Arial" panose="020B0604020202020204" pitchFamily="34" charset="0"/>
              </a:rPr>
              <a:t>”</a:t>
            </a:r>
            <a:r>
              <a:rPr lang="en-US" altLang="ja-JP" dirty="0">
                <a:latin typeface="Arial" panose="020B0604020202020204" pitchFamily="34" charset="0"/>
              </a:rPr>
              <a:t> </a:t>
            </a:r>
            <a:r>
              <a:rPr lang="en-US" altLang="ja-JP" dirty="0">
                <a:latin typeface="Arial" panose="020B0604020202020204" pitchFamily="34" charset="0"/>
                <a:sym typeface="Wingdings" pitchFamily="2" charset="2"/>
              </a:rPr>
              <a:t></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Indentation</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choose </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Hanging</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in the </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Special</a:t>
            </a:r>
            <a:r>
              <a:rPr lang="ja-JP" altLang="en-US" dirty="0">
                <a:latin typeface="Arial" panose="020B0604020202020204" pitchFamily="34" charset="0"/>
                <a:sym typeface="Wingdings" pitchFamily="2" charset="2"/>
              </a:rPr>
              <a:t>”</a:t>
            </a:r>
            <a:r>
              <a:rPr lang="en-US" altLang="ja-JP" dirty="0">
                <a:latin typeface="Arial" panose="020B0604020202020204" pitchFamily="34" charset="0"/>
              </a:rPr>
              <a:t> box.</a:t>
            </a:r>
          </a:p>
          <a:p>
            <a:pPr eaLnBrk="1" hangingPunct="1">
              <a:spcBef>
                <a:spcPct val="0"/>
              </a:spcBef>
              <a:buFontTx/>
              <a:buAutoNum type="arabicParenR"/>
            </a:pPr>
            <a:r>
              <a:rPr lang="en-US" altLang="en-US" dirty="0">
                <a:latin typeface="Arial" panose="020B0604020202020204" pitchFamily="34" charset="0"/>
              </a:rPr>
              <a:t> Order entries alphabetically by the author</a:t>
            </a:r>
            <a:r>
              <a:rPr lang="ja-JP" altLang="en-US" dirty="0">
                <a:latin typeface="Arial" panose="020B0604020202020204" pitchFamily="34" charset="0"/>
              </a:rPr>
              <a:t>’</a:t>
            </a:r>
            <a:r>
              <a:rPr lang="en-US" altLang="ja-JP" dirty="0">
                <a:latin typeface="Arial" panose="020B0604020202020204" pitchFamily="34" charset="0"/>
              </a:rPr>
              <a:t>s surnames. If a source is anonymous, use its title as an author</a:t>
            </a:r>
            <a:r>
              <a:rPr lang="ja-JP" altLang="en-US" dirty="0">
                <a:latin typeface="Arial" panose="020B0604020202020204" pitchFamily="34" charset="0"/>
              </a:rPr>
              <a:t>’</a:t>
            </a:r>
            <a:r>
              <a:rPr lang="en-US" altLang="ja-JP" dirty="0">
                <a:latin typeface="Arial" panose="020B0604020202020204" pitchFamily="34" charset="0"/>
              </a:rPr>
              <a:t>s surname. </a:t>
            </a:r>
          </a:p>
          <a:p>
            <a:pPr eaLnBrk="1" hangingPunct="1">
              <a:spcBef>
                <a:spcPct val="0"/>
              </a:spcBef>
            </a:pPr>
            <a:r>
              <a:rPr lang="en-US" altLang="en-US" dirty="0">
                <a:latin typeface="Arial" panose="020B0604020202020204" pitchFamily="34" charset="0"/>
              </a:rPr>
              <a:t> </a:t>
            </a:r>
          </a:p>
          <a:p>
            <a:pPr eaLnBrk="1" hangingPunct="1">
              <a:spcBef>
                <a:spcPct val="0"/>
              </a:spcBef>
            </a:pPr>
            <a:r>
              <a:rPr lang="en-US" altLang="en-US" dirty="0">
                <a:latin typeface="Arial" panose="020B0604020202020204" pitchFamily="34" charset="0"/>
              </a:rPr>
              <a:t>Note: Unlike MLA, APA is only interested in what they call </a:t>
            </a:r>
            <a:r>
              <a:rPr lang="ja-JP" altLang="en-US" dirty="0">
                <a:latin typeface="Arial" panose="020B0604020202020204" pitchFamily="34" charset="0"/>
              </a:rPr>
              <a:t>“</a:t>
            </a:r>
            <a:r>
              <a:rPr lang="en-US" altLang="ja-JP" dirty="0">
                <a:latin typeface="Arial" panose="020B0604020202020204" pitchFamily="34" charset="0"/>
              </a:rPr>
              <a:t>recoverable data</a:t>
            </a:r>
            <a:r>
              <a:rPr lang="ja-JP" altLang="en-US" dirty="0">
                <a:latin typeface="Arial" panose="020B0604020202020204" pitchFamily="34" charset="0"/>
              </a:rPr>
              <a:t>”</a:t>
            </a:r>
            <a:r>
              <a:rPr lang="en-US" altLang="ja-JP" dirty="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For specific information about entries in the reference list, go to https://owl.purdue.edu/owl/research_and_citation/apa7_style/apa_formatting_and_style_guide/reference_list_basic_rules.html</a:t>
            </a:r>
          </a:p>
        </p:txBody>
      </p:sp>
      <p:sp>
        <p:nvSpPr>
          <p:cNvPr id="55300" name="Slide Number Placeholder 3">
            <a:extLst>
              <a:ext uri="{FF2B5EF4-FFF2-40B4-BE49-F238E27FC236}">
                <a16:creationId xmlns:a16="http://schemas.microsoft.com/office/drawing/2014/main" id="{23372AE9-488C-FA4E-B515-9F02D672E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F32FAD3-7D89-5342-A8C4-78074A857EED}"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1A0E292-1A95-C849-BB9E-8EFAC3EE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E6E71BE-36F0-6C49-8DAF-237CE719B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dirty="0">
                <a:latin typeface="Arial" panose="020B0604020202020204" pitchFamily="34" charset="0"/>
              </a:rPr>
              <a:t>Publication Manual of the American Psychological Association</a:t>
            </a:r>
            <a:r>
              <a:rPr lang="en-US" altLang="en-US" dirty="0">
                <a:latin typeface="Arial" panose="020B0604020202020204" pitchFamily="34" charset="0"/>
              </a:rPr>
              <a:t>, 7</a:t>
            </a:r>
            <a:r>
              <a:rPr lang="en-US" altLang="en-US" baseline="30000" dirty="0">
                <a:latin typeface="Arial" panose="020B0604020202020204" pitchFamily="34" charset="0"/>
              </a:rPr>
              <a:t>th</a:t>
            </a:r>
            <a:r>
              <a:rPr lang="en-US" altLang="en-US" dirty="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www.apastyle.org.</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endParaRPr lang="en-US" altLang="en-US" dirty="0"/>
          </a:p>
        </p:txBody>
      </p:sp>
      <p:sp>
        <p:nvSpPr>
          <p:cNvPr id="43012" name="Slide Number Placeholder 3">
            <a:extLst>
              <a:ext uri="{FF2B5EF4-FFF2-40B4-BE49-F238E27FC236}">
                <a16:creationId xmlns:a16="http://schemas.microsoft.com/office/drawing/2014/main" id="{A78220E8-F0E3-7247-89F0-E281FAC3D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2842B3-4F89-174D-9DF6-009E98BEC425}"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12D94F5-D3C5-104F-A593-A728C2AC2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6950FE2D-8ED3-3D4E-B3E8-22A7510F5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6324" name="Slide Number Placeholder 3">
            <a:extLst>
              <a:ext uri="{FF2B5EF4-FFF2-40B4-BE49-F238E27FC236}">
                <a16:creationId xmlns:a16="http://schemas.microsoft.com/office/drawing/2014/main" id="{67E124DC-2D96-C744-80B1-DD6D313D8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373D15B-AC8D-4C49-8027-CA52ECB27BF1}" type="slidenum">
              <a:rPr lang="en-US" altLang="en-US">
                <a:latin typeface="Calibri" panose="020F0502020204030204" pitchFamily="34" charset="0"/>
              </a:rPr>
              <a:pPr eaLnBrk="1" hangingPunct="1"/>
              <a:t>20</a:t>
            </a:fld>
            <a:endParaRPr lang="en-US"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58F5D1E-5BD3-1243-AB1C-7EC7985B7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B5EBCC3-4D6C-AB49-9B78-AA8BAA3F1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7348" name="Slide Number Placeholder 3">
            <a:extLst>
              <a:ext uri="{FF2B5EF4-FFF2-40B4-BE49-F238E27FC236}">
                <a16:creationId xmlns:a16="http://schemas.microsoft.com/office/drawing/2014/main" id="{A3301484-6754-3642-9EA1-551BBD957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F7676AD-DD8F-C345-9B34-00585238790C}"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5E7B5AE-CDEF-084B-894A-BAAC6E317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A475294-E16D-9540-92F2-FA6186153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When the source type is identified correctly, it</a:t>
            </a:r>
            <a:r>
              <a:rPr lang="ja-JP" altLang="en-US">
                <a:latin typeface="Arial" panose="020B0604020202020204" pitchFamily="34" charset="0"/>
              </a:rPr>
              <a:t>’</a:t>
            </a:r>
            <a:r>
              <a:rPr lang="en-US" altLang="ja-JP" dirty="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dirty="0">
                <a:latin typeface="Arial" panose="020B0604020202020204" pitchFamily="34" charset="0"/>
                <a:cs typeface="Arial" panose="020B0604020202020204" pitchFamily="34" charset="0"/>
              </a:rPr>
              <a:t>https://owl.purdue.edu/owl/research_and_citation/apa7_style/apa_formatting_and_style_guide/reference_list_basic_rules.html</a:t>
            </a:r>
            <a:br>
              <a:rPr lang="en-US" dirty="0">
                <a:latin typeface="Arial" panose="020B0604020202020204" pitchFamily="34" charset="0"/>
                <a:cs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Note: Many electronic library databases, (e.g. Proquest),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dirty="0">
                <a:latin typeface="Arial" panose="020B0604020202020204" pitchFamily="34" charset="0"/>
              </a:rPr>
              <a:t>re not going to use in the paper.</a:t>
            </a: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7</a:t>
            </a:r>
          </a:p>
        </p:txBody>
      </p:sp>
      <p:sp>
        <p:nvSpPr>
          <p:cNvPr id="58372" name="Slide Number Placeholder 3">
            <a:extLst>
              <a:ext uri="{FF2B5EF4-FFF2-40B4-BE49-F238E27FC236}">
                <a16:creationId xmlns:a16="http://schemas.microsoft.com/office/drawing/2014/main" id="{A3D6C882-402B-E941-BF8D-F57C2A29C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A83C4CB-3EC1-B844-A035-58F60C0294C7}" type="slidenum">
              <a:rPr lang="en-US" altLang="en-US">
                <a:latin typeface="Calibri" panose="020F0502020204030204" pitchFamily="34" charset="0"/>
              </a:rPr>
              <a:pPr eaLnBrk="1" hangingPunct="1"/>
              <a:t>22</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both narrative and parenthetical.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a:latin typeface="Arial" panose="020B0604020202020204" pitchFamily="34" charset="0"/>
              </a:rPr>
              <a:t>’</a:t>
            </a:r>
            <a:r>
              <a:rPr lang="en-US" altLang="ja-JP" dirty="0">
                <a:latin typeface="Arial" panose="020B0604020202020204" pitchFamily="34" charset="0"/>
              </a:rPr>
              <a:t>s name and the year of publication.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23</a:t>
            </a:fld>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To avoid plagiarism, also provide a page number (in  p.3 / pp.3-5 format) for close paraphrases and quotations.</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3250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91E50FE-F82E-DF4E-B61D-C00F666F7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344EDCE-60A0-6E4C-9EB5-0AA0B4330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67829817-1FAA-5D47-849D-F4C3452DF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75AB5AD-D7E6-EF42-AE20-C25E999EDCF7}"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5019C8-5358-F04B-9640-2A3D28C5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AC20C6F-B136-CC4C-93AA-C1C08B90A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information on how to properly construct in-text citations for summaries and paraphrases.</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spcBef>
                <a:spcPct val="0"/>
              </a:spcBef>
            </a:pPr>
            <a:endParaRPr lang="en-US" altLang="en-US" dirty="0"/>
          </a:p>
        </p:txBody>
      </p:sp>
      <p:sp>
        <p:nvSpPr>
          <p:cNvPr id="61444" name="Slide Number Placeholder 3">
            <a:extLst>
              <a:ext uri="{FF2B5EF4-FFF2-40B4-BE49-F238E27FC236}">
                <a16:creationId xmlns:a16="http://schemas.microsoft.com/office/drawing/2014/main" id="{24B1C275-AF5B-3D43-9460-09D301859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4FF8517-5492-E841-AB05-9FF7BC86386C}" type="slidenum">
              <a:rPr lang="en-US" altLang="en-US">
                <a:latin typeface="Calibri" panose="020F0502020204030204" pitchFamily="34" charset="0"/>
              </a:rPr>
              <a:pPr eaLnBrk="1" hangingPunct="1"/>
              <a:t>26</a:t>
            </a:fld>
            <a:endParaRPr lang="en-US" altLang="en-US"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48454D5-0370-FB44-A1CD-2C4E6EE8B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200A72C7-5848-B144-A25D-6AE3C5A1D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dirty="0">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Facilitators might want to supplement this slide with relevant content from a composition textbook that demonstrates the use of signal words. </a:t>
            </a:r>
            <a:endParaRPr lang="en-US" altLang="en-US" dirty="0"/>
          </a:p>
        </p:txBody>
      </p:sp>
      <p:sp>
        <p:nvSpPr>
          <p:cNvPr id="64516" name="Slide Number Placeholder 3">
            <a:extLst>
              <a:ext uri="{FF2B5EF4-FFF2-40B4-BE49-F238E27FC236}">
                <a16:creationId xmlns:a16="http://schemas.microsoft.com/office/drawing/2014/main" id="{A5E46E43-F9E2-2742-A9CF-E019B7477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48C43272-DEC8-B440-817D-FBB952E88ADD}" type="slidenum">
              <a:rPr lang="en-US" altLang="en-US">
                <a:latin typeface="Calibri" panose="020F0502020204030204" pitchFamily="34" charset="0"/>
              </a:rPr>
              <a:pPr eaLnBrk="1" hangingPunct="1"/>
              <a:t>27</a:t>
            </a:fld>
            <a:endParaRPr lang="en-US" altLang="en-US"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E8BE74-4825-CF49-B296-8DB91296E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A32BED8A-D8BC-D048-843A-6BD171A56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9DA7356E-2C8B-0D4E-8569-49173A09F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B99A878-9F6F-074C-B919-95F4FE3E7158}" type="slidenum">
              <a:rPr lang="en-US" altLang="en-US">
                <a:latin typeface="Calibri" panose="020F0502020204030204" pitchFamily="34" charset="0"/>
              </a:rPr>
              <a:pPr eaLnBrk="1" hangingPunct="1"/>
              <a:t>28</a:t>
            </a:fld>
            <a:endParaRPr lang="en-US" altLang="en-US"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E11B8CA-E324-BD49-A23B-7C00F8E79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298A55C-B52E-8F48-95EF-495B77816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607BAFF8-ED07-B54B-B665-08C5CE260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D4A238E-F80B-EC4A-82D6-5793D4DEE9C1}" type="slidenum">
              <a:rPr lang="en-US" altLang="en-US">
                <a:latin typeface="Calibri" panose="020F0502020204030204" pitchFamily="34" charset="0"/>
              </a:rPr>
              <a:pPr eaLnBrk="1" hangingPunct="1"/>
              <a:t>29</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the point of view in an APA paper, which encourages a writer to use personal pronouns. The explanation is provided with examples.</a:t>
            </a:r>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C123868-2137-204F-97E1-7255F5017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36653B1-DBEB-2C4C-83D0-F647A8D69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id="{8CA22375-9BDD-C040-B92E-5A4D55650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4F8C184-374C-B54C-B555-FAF8291E6132}" type="slidenum">
              <a:rPr lang="en-US" altLang="en-US">
                <a:latin typeface="Calibri" panose="020F0502020204030204" pitchFamily="34" charset="0"/>
              </a:rPr>
              <a:pPr eaLnBrk="1" hangingPunct="1"/>
              <a:t>30</a:t>
            </a:fld>
            <a:endParaRPr lang="en-US" altLang="en-US"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80C94CF-ACBE-2942-AE7C-2CF6BC3C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A3ECF5D-61F9-A148-9C46-B23C32578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8D9E016E-CB9D-2F41-B332-D37AE3D5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F05A8EE-4D31-CC48-9F54-C42C1D886377}" type="slidenum">
              <a:rPr lang="en-US" altLang="en-US">
                <a:latin typeface="Calibri" panose="020F0502020204030204" pitchFamily="34" charset="0"/>
              </a:rPr>
              <a:pPr eaLnBrk="1" hangingPunct="1"/>
              <a:t>31</a:t>
            </a:fld>
            <a:endParaRPr lang="en-US" altLang="en-US"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0E24C30-A3FD-944B-B4AA-6AA7EC1FE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F55A134-D668-BA43-ADEC-699EFB9C3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0568EECD-7FFB-5249-BE85-680278D20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EBE119D-ED8D-F44A-B36B-BE076CE51E15}" type="slidenum">
              <a:rPr lang="en-US" altLang="en-US">
                <a:latin typeface="Calibri" panose="020F0502020204030204" pitchFamily="34" charset="0"/>
              </a:rPr>
              <a:pPr eaLnBrk="1" hangingPunct="1"/>
              <a:t>32</a:t>
            </a:fld>
            <a:endParaRPr lang="en-US" altLang="en-US"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9C1D4AE-6F8C-C94C-BC4C-D92E3EA1B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20759D2-662B-2C48-957F-418D3BE64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251CF5FC-A556-AE4B-9016-3861EA907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385529F-645D-3E49-B2A4-F254B7089233}" type="slidenum">
              <a:rPr lang="en-US" altLang="en-US">
                <a:latin typeface="Calibri" panose="020F0502020204030204" pitchFamily="34" charset="0"/>
              </a:rPr>
              <a:pPr eaLnBrk="1" hangingPunct="1"/>
              <a:t>33</a:t>
            </a:fld>
            <a:endParaRPr lang="en-US"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3CF616B-3A39-0B47-A2C7-A167242BE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F5DFB7A5-6E2B-7445-B5EF-9D0BD19E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4EC8EB86-F64A-424B-B77F-F12D1A74C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52651E1-598E-6C46-8A5C-A5CD5A215037}" type="slidenum">
              <a:rPr lang="en-US" altLang="en-US">
                <a:latin typeface="Calibri" panose="020F0502020204030204" pitchFamily="34" charset="0"/>
              </a:rPr>
              <a:pPr eaLnBrk="1" hangingPunct="1"/>
              <a:t>34</a:t>
            </a:fld>
            <a:endParaRPr lang="en-US" altLang="en-US"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35</a:t>
            </a:fld>
            <a:endParaRPr lang="en-US" altLang="en-US"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val="535545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EB6D313-84BA-4F43-A3F2-418F2EF85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9C184C31-A3F6-A143-9E02-A902FA78B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dirty="0">
                <a:latin typeface="Arial" panose="020B0604020202020204" pitchFamily="34" charset="0"/>
              </a:rPr>
              <a:t>APA Headings and Seriation</a:t>
            </a:r>
            <a:r>
              <a:rPr lang="ja-JP" altLang="en-US">
                <a:latin typeface="Arial" panose="020B0604020202020204" pitchFamily="34" charset="0"/>
              </a:rPr>
              <a:t>”</a:t>
            </a:r>
            <a:r>
              <a:rPr lang="en-US" altLang="ja-JP" dirty="0">
                <a:latin typeface="Arial" panose="020B0604020202020204" pitchFamily="34" charset="0"/>
              </a:rPr>
              <a:t> from the OWL: https://owl.purdue.edu/owl/research_and_citation/apa7_style/apa_formatting_and_style_guide/apa_headings_and_seriation.html</a:t>
            </a:r>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F3F3AEA8-3AFC-CC41-BAAD-7E7AC0CA4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25076A6-2CBF-1E43-B1F0-ED78DA231C55}" type="slidenum">
              <a:rPr lang="en-US" altLang="en-US">
                <a:latin typeface="Calibri" panose="020F0502020204030204" pitchFamily="34" charset="0"/>
              </a:rPr>
              <a:pPr eaLnBrk="1" hangingPunct="1"/>
              <a:t>37</a:t>
            </a:fld>
            <a:endParaRPr lang="en-US"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A6F01AA-932D-D849-AD5D-9389EEBD1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59A9F62-8B27-5F4F-AE19-8F577A8AB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rPr>
              <a:t>This slide includes a visual example of the five-level heading system.</a:t>
            </a:r>
          </a:p>
          <a:p>
            <a:pPr eaLnBrk="1" hangingPunct="1">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id="{16B8A200-920F-5A46-974C-883A9D59E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527E5BA-84D5-7A49-A1EB-FDFE51AEB14F}" type="slidenum">
              <a:rPr lang="en-US" altLang="en-US">
                <a:latin typeface="Calibri" panose="020F0502020204030204" pitchFamily="34" charset="0"/>
              </a:rPr>
              <a:pPr eaLnBrk="1" hangingPunct="1"/>
              <a:t>38</a:t>
            </a:fld>
            <a:endParaRPr lang="en-US" altLang="en-US"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2919C4B-77F7-2749-820E-0877B860D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70DDCE4-B73A-A64F-AC06-7191CC9C7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Tables are a common and often required feature of an APA format (consider, the quantitative article, for example). This slide provides visual guidelines to formatting tables in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dirty="0">
                <a:latin typeface="Arial" panose="020B0604020202020204" pitchFamily="34" charset="0"/>
              </a:rPr>
              <a:t> The table label—e.g., Table 1</a:t>
            </a:r>
          </a:p>
          <a:p>
            <a:pPr eaLnBrk="1" hangingPunct="1">
              <a:lnSpc>
                <a:spcPct val="90000"/>
              </a:lnSpc>
              <a:spcBef>
                <a:spcPct val="0"/>
              </a:spcBef>
              <a:buFontTx/>
              <a:buAutoNum type="arabicParenR"/>
            </a:pPr>
            <a:r>
              <a:rPr lang="en-US" altLang="en-US" dirty="0">
                <a:latin typeface="Arial" panose="020B0604020202020204" pitchFamily="34" charset="0"/>
              </a:rPr>
              <a:t> The title in italics, both </a:t>
            </a:r>
            <a:r>
              <a:rPr lang="en-US" altLang="en-US" u="sng" dirty="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dirty="0">
                <a:latin typeface="Arial" panose="020B0604020202020204" pitchFamily="34" charset="0"/>
              </a:rPr>
              <a:t> The table</a:t>
            </a:r>
          </a:p>
          <a:p>
            <a:pPr eaLnBrk="1" hangingPunct="1">
              <a:lnSpc>
                <a:spcPct val="90000"/>
              </a:lnSpc>
              <a:spcBef>
                <a:spcPct val="0"/>
              </a:spcBef>
              <a:buFontTx/>
              <a:buAutoNum type="arabicParenR"/>
            </a:pPr>
            <a:r>
              <a:rPr lang="en-US" altLang="en-US" dirty="0">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id="{E303B2F4-6385-F941-955B-88170D445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1CB8FA0-4A1A-CD48-BCBE-343E5A5ED847}" type="slidenum">
              <a:rPr lang="en-US" altLang="en-US">
                <a:latin typeface="Calibri" panose="020F0502020204030204" pitchFamily="34" charset="0"/>
              </a:rPr>
              <a:pPr eaLnBrk="1" hangingPunct="1"/>
              <a:t>39</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a:t>
            </a:r>
            <a:r>
              <a:rPr lang="en-US" altLang="en-US" strike="sngStrike" dirty="0">
                <a:latin typeface="Arial" panose="020B0604020202020204" pitchFamily="34" charset="0"/>
              </a:rPr>
              <a:t>the </a:t>
            </a:r>
            <a:r>
              <a:rPr lang="en-US" altLang="en-US" dirty="0">
                <a:latin typeface="Arial" panose="020B0604020202020204" pitchFamily="34" charset="0"/>
              </a:rPr>
              <a:t>voice in an APA paper, which encourages a writer to use the active voice. The explanation is provided with examples.</a:t>
            </a:r>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96021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BA5AF43-F73C-A34D-B28A-8A97EA084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08F40F4-A778-C644-9690-B0E49AE43A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US Primary Energy Consumption by Energy Source, 2018</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id="{F3A43F9B-E5E4-9343-AE79-7EF0482E3B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15E66E-6D52-E44F-A0AF-A9F0DB4B49C1}" type="slidenum">
              <a:rPr lang="en-US" altLang="en-US">
                <a:latin typeface="Calibri" panose="020F0502020204030204" pitchFamily="34" charset="0"/>
              </a:rPr>
              <a:pPr eaLnBrk="1" hangingPunct="1"/>
              <a:t>40</a:t>
            </a:fld>
            <a:endParaRPr lang="en-US" altLang="en-US"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BE38832-C366-9E4F-A126-65D59DA2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A74914B-F13F-5647-9A8A-09D1254B2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defRPr/>
            </a:pP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documentation of electronic sources. The Purdue University Writing Lab has a page on APA formatting and documentation style on its website: https://owl.purdue.edu/owl/research_and_citation/apa7_style/apa_formatting_and_style_guide/general_format.html</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For quick questions on APA format, students can also call the Writing Lab Grammar Hotline at 494-3723.</a:t>
            </a:r>
          </a:p>
        </p:txBody>
      </p:sp>
      <p:sp>
        <p:nvSpPr>
          <p:cNvPr id="78852" name="Slide Number Placeholder 3">
            <a:extLst>
              <a:ext uri="{FF2B5EF4-FFF2-40B4-BE49-F238E27FC236}">
                <a16:creationId xmlns:a16="http://schemas.microsoft.com/office/drawing/2014/main" id="{96F04F27-45F9-FA4C-AE9A-1BF1D9E79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9EF7409-915A-1849-9BC2-8DFE3AB13E8B}" type="slidenum">
              <a:rPr lang="en-US" altLang="en-US">
                <a:latin typeface="Calibri" panose="020F0502020204030204" pitchFamily="34" charset="0"/>
              </a:rPr>
              <a:pPr eaLnBrk="1" hangingPunct="1"/>
              <a:t>41</a:t>
            </a:fld>
            <a:endParaRPr lang="en-US" altLang="en-US" dirty="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5C6F177-F28F-D04A-8ACD-DBA37A0C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74171BF-37ED-DE4B-8411-A74CE869E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Writer and Designer: Jennifer Liethen Kunka</a:t>
            </a:r>
          </a:p>
          <a:p>
            <a:pPr eaLnBrk="1" hangingPunct="1">
              <a:spcBef>
                <a:spcPct val="0"/>
              </a:spcBef>
            </a:pPr>
            <a:r>
              <a:rPr lang="en-US" altLang="en-US" dirty="0">
                <a:latin typeface="Arial" panose="020B0604020202020204" pitchFamily="34" charset="0"/>
              </a:rPr>
              <a:t>Contributors:  Muriel Harris, Karen Bishop, Bryan Kopp, Matthew Mooney, David Neyhart, and Andrew Kunka</a:t>
            </a:r>
          </a:p>
          <a:p>
            <a:pPr eaLnBrk="1" hangingPunct="1">
              <a:spcBef>
                <a:spcPct val="0"/>
              </a:spcBef>
            </a:pPr>
            <a:r>
              <a:rPr lang="en-US" altLang="en-US" dirty="0">
                <a:latin typeface="Arial" panose="020B0604020202020204" pitchFamily="34" charset="0"/>
              </a:rPr>
              <a:t>Revising Author: Ghada M. Gherwash and Joshua M. Paiz, 2014 Elizabeth Angeli, 2011; Elena Lawrick, 2008; Arielle McKee, 2014; Katie McMorris, 2019; Katie McMorris, 2020</a:t>
            </a:r>
          </a:p>
          <a:p>
            <a:pPr eaLnBrk="1" hangingPunct="1">
              <a:spcBef>
                <a:spcPct val="0"/>
              </a:spcBef>
            </a:pPr>
            <a:r>
              <a:rPr lang="en-US" altLang="en-US" dirty="0">
                <a:latin typeface="Arial" panose="020B0604020202020204" pitchFamily="34" charset="0"/>
              </a:rPr>
              <a:t>Developed with resources courtesy of the Purdue University Writing Lab</a:t>
            </a:r>
          </a:p>
          <a:p>
            <a:pPr eaLnBrk="1" hangingPunct="1">
              <a:spcBef>
                <a:spcPct val="0"/>
              </a:spcBef>
            </a:pPr>
            <a:r>
              <a:rPr lang="en-US" altLang="en-US" dirty="0">
                <a:latin typeface="Arial" panose="020B0604020202020204" pitchFamily="34" charset="0"/>
              </a:rPr>
              <a:t>Grant funding courtesy of the Multimedia Instructional Development Center at Purdue University</a:t>
            </a:r>
          </a:p>
          <a:p>
            <a:pPr eaLnBrk="1" hangingPunct="1">
              <a:spcBef>
                <a:spcPct val="0"/>
              </a:spcBef>
            </a:pPr>
            <a:r>
              <a:rPr lang="en-US" altLang="en-US" dirty="0">
                <a:latin typeface="Arial" panose="020B0604020202020204" pitchFamily="34" charset="0"/>
                <a:cs typeface="Arial" panose="020B0604020202020204" pitchFamily="34" charset="0"/>
              </a:rPr>
              <a:t>© Copyright Purdue University, 2000, 2006, 2007, 2008, 2019, 2020</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28C9EED2-8C3F-3E4A-AF70-9EE036058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1A4A87-B738-AB49-8E4F-2CDA0A76D2D0}" type="slidenum">
              <a:rPr lang="en-US" altLang="en-US">
                <a:latin typeface="Calibri" panose="020F0502020204030204" pitchFamily="34" charset="0"/>
              </a:rPr>
              <a:pPr eaLnBrk="1" hangingPunct="1"/>
              <a:t>42</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D8EAB0-7DEF-0B47-B181-B0634FBA4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ACA01D0-8D25-954C-A71F-4AA56DCE5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Clarity and conciseness are the major concerns when reporting research in APA. It is not easy to balance clarity (which requires accuracy)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Concision</a:t>
            </a:r>
            <a:r>
              <a:rPr lang="ja-JP" altLang="en-US">
                <a:latin typeface="Arial" panose="020B0604020202020204" pitchFamily="34" charset="0"/>
              </a:rPr>
              <a:t>”</a:t>
            </a:r>
            <a:r>
              <a:rPr lang="en-US" altLang="ja-JP" dirty="0">
                <a:latin typeface="Arial" panose="020B0604020202020204" pitchFamily="34" charset="0"/>
              </a:rPr>
              <a:t> handout from the OWL: https://owl.purdue.edu/owl/general_writing/academic_writing/conciseness/index.html</a:t>
            </a:r>
            <a:endParaRPr lang="en-US" altLang="en-US" dirty="0"/>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5060" name="Slide Number Placeholder 3">
            <a:extLst>
              <a:ext uri="{FF2B5EF4-FFF2-40B4-BE49-F238E27FC236}">
                <a16:creationId xmlns:a16="http://schemas.microsoft.com/office/drawing/2014/main" id="{1BB08200-7841-AF4F-AD6C-FDBED2400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DB6A1E4-5FA7-3741-8745-159CFE65C291}"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quantitative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Quantitative articles report quantitative research, which uses empirical and numerical information often analyzed through statistical means. Refer to the slides on tables and figures for more information on formatting statistics.</a:t>
            </a:r>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8697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qualitative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Qualitative articles report qualitative research, which uses scientific practices to learn more about human experiences that cannot be numerically quantified.</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7274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literature review.</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The paper includes the introduction, thesis statement, summary and synthesis of sources, and a reference list. </a:t>
            </a: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9F34310-95E3-9F44-8CE2-EE4970C33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2D99352-9486-1A45-ACD4-A252AB2AE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B23A0F00-6258-4943-8B99-4919E8EB8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5FCF088-1D44-6248-A244-EBAC3873FC83}" type="slidenum">
              <a:rPr lang="en-US" altLang="en-US">
                <a:latin typeface="Calibri" panose="020F0502020204030204" pitchFamily="34" charset="0"/>
              </a:rPr>
              <a:pPr eaLnBrk="1" hangingPunct="1"/>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6792277-2620-5D40-8480-4A2C56DA8EB4}"/>
              </a:ext>
            </a:extLst>
          </p:cNvPr>
          <p:cNvSpPr>
            <a:spLocks noGrp="1"/>
          </p:cNvSpPr>
          <p:nvPr>
            <p:ph type="dt" sz="half" idx="10"/>
          </p:nvPr>
        </p:nvSpPr>
        <p:spPr/>
        <p:txBody>
          <a:bodyPr/>
          <a:lstStyle>
            <a:lvl1pPr>
              <a:defRPr/>
            </a:lvl1pPr>
          </a:lstStyle>
          <a:p>
            <a:pPr>
              <a:defRPr/>
            </a:pPr>
            <a:fld id="{D423E374-E62A-1040-8441-78E750268AA4}" type="datetimeFigureOut">
              <a:rPr lang="en-US"/>
              <a:pPr>
                <a:defRPr/>
              </a:pPr>
              <a:t>11/3/2020</a:t>
            </a:fld>
            <a:endParaRPr lang="en-US" dirty="0"/>
          </a:p>
        </p:txBody>
      </p:sp>
      <p:sp>
        <p:nvSpPr>
          <p:cNvPr id="5" name="Footer Placeholder 4">
            <a:extLst>
              <a:ext uri="{FF2B5EF4-FFF2-40B4-BE49-F238E27FC236}">
                <a16:creationId xmlns:a16="http://schemas.microsoft.com/office/drawing/2014/main" id="{B6BACB14-8F99-EC40-AEF3-580418164A2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B93ACA0-7A8E-F543-85EB-442D274EFEBB}"/>
              </a:ext>
            </a:extLst>
          </p:cNvPr>
          <p:cNvSpPr>
            <a:spLocks noGrp="1"/>
          </p:cNvSpPr>
          <p:nvPr>
            <p:ph type="sldNum" sz="quarter" idx="12"/>
          </p:nvPr>
        </p:nvSpPr>
        <p:spPr/>
        <p:txBody>
          <a:bodyPr/>
          <a:lstStyle>
            <a:lvl1pPr>
              <a:defRPr/>
            </a:lvl1pPr>
          </a:lstStyle>
          <a:p>
            <a:fld id="{4B7ABC34-BED3-484E-9552-0941C93CED6C}" type="slidenum">
              <a:rPr lang="en-US" altLang="en-US"/>
              <a:pPr/>
              <a:t>‹#›</a:t>
            </a:fld>
            <a:endParaRPr lang="en-US" altLang="en-US" dirty="0"/>
          </a:p>
        </p:txBody>
      </p:sp>
    </p:spTree>
    <p:extLst>
      <p:ext uri="{BB962C8B-B14F-4D97-AF65-F5344CB8AC3E}">
        <p14:creationId xmlns:p14="http://schemas.microsoft.com/office/powerpoint/2010/main" val="328432574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04F41-D0C2-294A-8529-E144CDD6FA31}"/>
              </a:ext>
            </a:extLst>
          </p:cNvPr>
          <p:cNvSpPr>
            <a:spLocks noGrp="1"/>
          </p:cNvSpPr>
          <p:nvPr>
            <p:ph type="dt" sz="half" idx="10"/>
          </p:nvPr>
        </p:nvSpPr>
        <p:spPr/>
        <p:txBody>
          <a:bodyPr/>
          <a:lstStyle>
            <a:lvl1pPr>
              <a:defRPr/>
            </a:lvl1pPr>
          </a:lstStyle>
          <a:p>
            <a:pPr>
              <a:defRPr/>
            </a:pPr>
            <a:fld id="{6623E6DA-BD80-E744-8E1A-C6B61542E663}" type="datetimeFigureOut">
              <a:rPr lang="en-US"/>
              <a:pPr>
                <a:defRPr/>
              </a:pPr>
              <a:t>11/3/2020</a:t>
            </a:fld>
            <a:endParaRPr lang="en-US" dirty="0"/>
          </a:p>
        </p:txBody>
      </p:sp>
      <p:sp>
        <p:nvSpPr>
          <p:cNvPr id="5" name="Footer Placeholder 4">
            <a:extLst>
              <a:ext uri="{FF2B5EF4-FFF2-40B4-BE49-F238E27FC236}">
                <a16:creationId xmlns:a16="http://schemas.microsoft.com/office/drawing/2014/main" id="{D530CA89-FF38-2A4D-9533-B8D217C37F6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7A37B2B-207D-6041-B561-49C370C9BBE3}"/>
              </a:ext>
            </a:extLst>
          </p:cNvPr>
          <p:cNvSpPr>
            <a:spLocks noGrp="1"/>
          </p:cNvSpPr>
          <p:nvPr>
            <p:ph type="sldNum" sz="quarter" idx="12"/>
          </p:nvPr>
        </p:nvSpPr>
        <p:spPr/>
        <p:txBody>
          <a:bodyPr/>
          <a:lstStyle>
            <a:lvl1pPr>
              <a:defRPr/>
            </a:lvl1pPr>
          </a:lstStyle>
          <a:p>
            <a:fld id="{EFD2512E-BE7C-CD4A-B073-4FF31BC9335E}" type="slidenum">
              <a:rPr lang="en-US" altLang="en-US"/>
              <a:pPr/>
              <a:t>‹#›</a:t>
            </a:fld>
            <a:endParaRPr lang="en-US" altLang="en-US" dirty="0"/>
          </a:p>
        </p:txBody>
      </p:sp>
    </p:spTree>
    <p:extLst>
      <p:ext uri="{BB962C8B-B14F-4D97-AF65-F5344CB8AC3E}">
        <p14:creationId xmlns:p14="http://schemas.microsoft.com/office/powerpoint/2010/main" val="403037269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615A5-3A6D-9E4C-B971-50E1CDC7B7F6}"/>
              </a:ext>
            </a:extLst>
          </p:cNvPr>
          <p:cNvSpPr>
            <a:spLocks noGrp="1"/>
          </p:cNvSpPr>
          <p:nvPr>
            <p:ph type="dt" sz="half" idx="10"/>
          </p:nvPr>
        </p:nvSpPr>
        <p:spPr/>
        <p:txBody>
          <a:bodyPr/>
          <a:lstStyle>
            <a:lvl1pPr>
              <a:defRPr/>
            </a:lvl1pPr>
          </a:lstStyle>
          <a:p>
            <a:pPr>
              <a:defRPr/>
            </a:pPr>
            <a:fld id="{8F443881-514F-BA42-8B96-BBE6D763C6FA}" type="datetimeFigureOut">
              <a:rPr lang="en-US"/>
              <a:pPr>
                <a:defRPr/>
              </a:pPr>
              <a:t>11/3/2020</a:t>
            </a:fld>
            <a:endParaRPr lang="en-US" dirty="0"/>
          </a:p>
        </p:txBody>
      </p:sp>
      <p:sp>
        <p:nvSpPr>
          <p:cNvPr id="5" name="Footer Placeholder 4">
            <a:extLst>
              <a:ext uri="{FF2B5EF4-FFF2-40B4-BE49-F238E27FC236}">
                <a16:creationId xmlns:a16="http://schemas.microsoft.com/office/drawing/2014/main" id="{23F82918-6FC1-554B-8D21-E6D8B9FF18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B534DFA-9EE5-2C4F-A7AC-C1090907521B}"/>
              </a:ext>
            </a:extLst>
          </p:cNvPr>
          <p:cNvSpPr>
            <a:spLocks noGrp="1"/>
          </p:cNvSpPr>
          <p:nvPr>
            <p:ph type="sldNum" sz="quarter" idx="12"/>
          </p:nvPr>
        </p:nvSpPr>
        <p:spPr/>
        <p:txBody>
          <a:bodyPr/>
          <a:lstStyle>
            <a:lvl1pPr>
              <a:defRPr/>
            </a:lvl1pPr>
          </a:lstStyle>
          <a:p>
            <a:fld id="{AC17BD23-982D-8F41-95C4-0D0735881C42}" type="slidenum">
              <a:rPr lang="en-US" altLang="en-US"/>
              <a:pPr/>
              <a:t>‹#›</a:t>
            </a:fld>
            <a:endParaRPr lang="en-US" altLang="en-US" dirty="0"/>
          </a:p>
        </p:txBody>
      </p:sp>
    </p:spTree>
    <p:extLst>
      <p:ext uri="{BB962C8B-B14F-4D97-AF65-F5344CB8AC3E}">
        <p14:creationId xmlns:p14="http://schemas.microsoft.com/office/powerpoint/2010/main" val="205682714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DDECD-876C-1E47-9036-C479464F716A}"/>
              </a:ext>
            </a:extLst>
          </p:cNvPr>
          <p:cNvSpPr>
            <a:spLocks noGrp="1"/>
          </p:cNvSpPr>
          <p:nvPr>
            <p:ph type="dt" sz="half" idx="10"/>
          </p:nvPr>
        </p:nvSpPr>
        <p:spPr/>
        <p:txBody>
          <a:bodyPr/>
          <a:lstStyle>
            <a:lvl1pPr>
              <a:defRPr/>
            </a:lvl1pPr>
          </a:lstStyle>
          <a:p>
            <a:pPr>
              <a:defRPr/>
            </a:pPr>
            <a:fld id="{3F8EF808-01B0-9B41-AC4D-F2CB369D64F9}" type="datetimeFigureOut">
              <a:rPr lang="en-US"/>
              <a:pPr>
                <a:defRPr/>
              </a:pPr>
              <a:t>11/3/2020</a:t>
            </a:fld>
            <a:endParaRPr lang="en-US" dirty="0"/>
          </a:p>
        </p:txBody>
      </p:sp>
      <p:sp>
        <p:nvSpPr>
          <p:cNvPr id="5" name="Footer Placeholder 4">
            <a:extLst>
              <a:ext uri="{FF2B5EF4-FFF2-40B4-BE49-F238E27FC236}">
                <a16:creationId xmlns:a16="http://schemas.microsoft.com/office/drawing/2014/main" id="{9EC28E0B-8D39-1C4D-A39D-9EF17C80735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ECE6991-2735-BD43-9F66-12DEAA5134D3}"/>
              </a:ext>
            </a:extLst>
          </p:cNvPr>
          <p:cNvSpPr>
            <a:spLocks noGrp="1"/>
          </p:cNvSpPr>
          <p:nvPr>
            <p:ph type="sldNum" sz="quarter" idx="12"/>
          </p:nvPr>
        </p:nvSpPr>
        <p:spPr/>
        <p:txBody>
          <a:bodyPr/>
          <a:lstStyle>
            <a:lvl1pPr>
              <a:defRPr/>
            </a:lvl1pPr>
          </a:lstStyle>
          <a:p>
            <a:fld id="{43152749-74B6-EE4F-8EB9-0D251F51C079}" type="slidenum">
              <a:rPr lang="en-US" altLang="en-US"/>
              <a:pPr/>
              <a:t>‹#›</a:t>
            </a:fld>
            <a:endParaRPr lang="en-US" altLang="en-US" dirty="0"/>
          </a:p>
        </p:txBody>
      </p:sp>
    </p:spTree>
    <p:extLst>
      <p:ext uri="{BB962C8B-B14F-4D97-AF65-F5344CB8AC3E}">
        <p14:creationId xmlns:p14="http://schemas.microsoft.com/office/powerpoint/2010/main" val="2991588579"/>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93541-5A45-8442-8A24-F2CA4CA92F19}"/>
              </a:ext>
            </a:extLst>
          </p:cNvPr>
          <p:cNvSpPr>
            <a:spLocks noGrp="1"/>
          </p:cNvSpPr>
          <p:nvPr>
            <p:ph type="dt" sz="half" idx="10"/>
          </p:nvPr>
        </p:nvSpPr>
        <p:spPr/>
        <p:txBody>
          <a:bodyPr/>
          <a:lstStyle>
            <a:lvl1pPr>
              <a:defRPr/>
            </a:lvl1pPr>
          </a:lstStyle>
          <a:p>
            <a:pPr>
              <a:defRPr/>
            </a:pPr>
            <a:fld id="{19B934B6-8251-4D4C-AAB4-C1555E894524}" type="datetimeFigureOut">
              <a:rPr lang="en-US"/>
              <a:pPr>
                <a:defRPr/>
              </a:pPr>
              <a:t>11/3/2020</a:t>
            </a:fld>
            <a:endParaRPr lang="en-US" dirty="0"/>
          </a:p>
        </p:txBody>
      </p:sp>
      <p:sp>
        <p:nvSpPr>
          <p:cNvPr id="5" name="Footer Placeholder 4">
            <a:extLst>
              <a:ext uri="{FF2B5EF4-FFF2-40B4-BE49-F238E27FC236}">
                <a16:creationId xmlns:a16="http://schemas.microsoft.com/office/drawing/2014/main" id="{45233E91-0C89-7940-AAE8-CEBFC6B58D1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D0C7AC9-1380-C04E-B65F-93A1B6BE03BD}"/>
              </a:ext>
            </a:extLst>
          </p:cNvPr>
          <p:cNvSpPr>
            <a:spLocks noGrp="1"/>
          </p:cNvSpPr>
          <p:nvPr>
            <p:ph type="sldNum" sz="quarter" idx="12"/>
          </p:nvPr>
        </p:nvSpPr>
        <p:spPr/>
        <p:txBody>
          <a:bodyPr/>
          <a:lstStyle>
            <a:lvl1pPr>
              <a:defRPr/>
            </a:lvl1pPr>
          </a:lstStyle>
          <a:p>
            <a:fld id="{05C6EB0A-D569-0246-B1B3-BF837E71C4C7}" type="slidenum">
              <a:rPr lang="en-US" altLang="en-US"/>
              <a:pPr/>
              <a:t>‹#›</a:t>
            </a:fld>
            <a:endParaRPr lang="en-US" altLang="en-US" dirty="0"/>
          </a:p>
        </p:txBody>
      </p:sp>
    </p:spTree>
    <p:extLst>
      <p:ext uri="{BB962C8B-B14F-4D97-AF65-F5344CB8AC3E}">
        <p14:creationId xmlns:p14="http://schemas.microsoft.com/office/powerpoint/2010/main" val="188897383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6CA2EAD-7102-314F-B086-AAFF0850EA19}"/>
              </a:ext>
            </a:extLst>
          </p:cNvPr>
          <p:cNvSpPr>
            <a:spLocks noGrp="1"/>
          </p:cNvSpPr>
          <p:nvPr>
            <p:ph type="dt" sz="half" idx="10"/>
          </p:nvPr>
        </p:nvSpPr>
        <p:spPr/>
        <p:txBody>
          <a:bodyPr/>
          <a:lstStyle>
            <a:lvl1pPr>
              <a:defRPr/>
            </a:lvl1pPr>
          </a:lstStyle>
          <a:p>
            <a:pPr>
              <a:defRPr/>
            </a:pPr>
            <a:fld id="{7434528C-3C67-7C4F-9322-8339D42E2F2C}" type="datetimeFigureOut">
              <a:rPr lang="en-US"/>
              <a:pPr>
                <a:defRPr/>
              </a:pPr>
              <a:t>11/3/2020</a:t>
            </a:fld>
            <a:endParaRPr lang="en-US" dirty="0"/>
          </a:p>
        </p:txBody>
      </p:sp>
      <p:sp>
        <p:nvSpPr>
          <p:cNvPr id="6" name="Footer Placeholder 4">
            <a:extLst>
              <a:ext uri="{FF2B5EF4-FFF2-40B4-BE49-F238E27FC236}">
                <a16:creationId xmlns:a16="http://schemas.microsoft.com/office/drawing/2014/main" id="{8508E488-628C-F742-A887-3034C557DE6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0BFABF9-B662-D843-9EA6-BA58DF49396A}"/>
              </a:ext>
            </a:extLst>
          </p:cNvPr>
          <p:cNvSpPr>
            <a:spLocks noGrp="1"/>
          </p:cNvSpPr>
          <p:nvPr>
            <p:ph type="sldNum" sz="quarter" idx="12"/>
          </p:nvPr>
        </p:nvSpPr>
        <p:spPr/>
        <p:txBody>
          <a:bodyPr/>
          <a:lstStyle>
            <a:lvl1pPr>
              <a:defRPr/>
            </a:lvl1pPr>
          </a:lstStyle>
          <a:p>
            <a:fld id="{B917574E-596D-2742-9B91-66B20BB58D8D}" type="slidenum">
              <a:rPr lang="en-US" altLang="en-US"/>
              <a:pPr/>
              <a:t>‹#›</a:t>
            </a:fld>
            <a:endParaRPr lang="en-US" altLang="en-US" dirty="0"/>
          </a:p>
        </p:txBody>
      </p:sp>
    </p:spTree>
    <p:extLst>
      <p:ext uri="{BB962C8B-B14F-4D97-AF65-F5344CB8AC3E}">
        <p14:creationId xmlns:p14="http://schemas.microsoft.com/office/powerpoint/2010/main" val="2653215803"/>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ABAA0C0-3F61-4F44-AB7A-21D853AF8152}"/>
              </a:ext>
            </a:extLst>
          </p:cNvPr>
          <p:cNvSpPr>
            <a:spLocks noGrp="1"/>
          </p:cNvSpPr>
          <p:nvPr>
            <p:ph type="dt" sz="half" idx="10"/>
          </p:nvPr>
        </p:nvSpPr>
        <p:spPr/>
        <p:txBody>
          <a:bodyPr/>
          <a:lstStyle>
            <a:lvl1pPr>
              <a:defRPr/>
            </a:lvl1pPr>
          </a:lstStyle>
          <a:p>
            <a:pPr>
              <a:defRPr/>
            </a:pPr>
            <a:fld id="{7721F971-A041-384E-84AC-3BB300BCF2CC}" type="datetimeFigureOut">
              <a:rPr lang="en-US"/>
              <a:pPr>
                <a:defRPr/>
              </a:pPr>
              <a:t>11/3/2020</a:t>
            </a:fld>
            <a:endParaRPr lang="en-US" dirty="0"/>
          </a:p>
        </p:txBody>
      </p:sp>
      <p:sp>
        <p:nvSpPr>
          <p:cNvPr id="8" name="Footer Placeholder 4">
            <a:extLst>
              <a:ext uri="{FF2B5EF4-FFF2-40B4-BE49-F238E27FC236}">
                <a16:creationId xmlns:a16="http://schemas.microsoft.com/office/drawing/2014/main" id="{D4B08F1B-6EA1-DE41-984F-F24C4889B349}"/>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E529699-635D-4942-A318-22258E057B8B}"/>
              </a:ext>
            </a:extLst>
          </p:cNvPr>
          <p:cNvSpPr>
            <a:spLocks noGrp="1"/>
          </p:cNvSpPr>
          <p:nvPr>
            <p:ph type="sldNum" sz="quarter" idx="12"/>
          </p:nvPr>
        </p:nvSpPr>
        <p:spPr/>
        <p:txBody>
          <a:bodyPr/>
          <a:lstStyle>
            <a:lvl1pPr>
              <a:defRPr/>
            </a:lvl1pPr>
          </a:lstStyle>
          <a:p>
            <a:fld id="{5B81C848-673B-5F45-BC8D-008D789F65F2}" type="slidenum">
              <a:rPr lang="en-US" altLang="en-US"/>
              <a:pPr/>
              <a:t>‹#›</a:t>
            </a:fld>
            <a:endParaRPr lang="en-US" altLang="en-US" dirty="0"/>
          </a:p>
        </p:txBody>
      </p:sp>
    </p:spTree>
    <p:extLst>
      <p:ext uri="{BB962C8B-B14F-4D97-AF65-F5344CB8AC3E}">
        <p14:creationId xmlns:p14="http://schemas.microsoft.com/office/powerpoint/2010/main" val="15557311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61191A-48A2-124A-8563-F348489E2298}"/>
              </a:ext>
            </a:extLst>
          </p:cNvPr>
          <p:cNvSpPr>
            <a:spLocks noGrp="1"/>
          </p:cNvSpPr>
          <p:nvPr>
            <p:ph type="dt" sz="half" idx="10"/>
          </p:nvPr>
        </p:nvSpPr>
        <p:spPr/>
        <p:txBody>
          <a:bodyPr/>
          <a:lstStyle>
            <a:lvl1pPr>
              <a:defRPr/>
            </a:lvl1pPr>
          </a:lstStyle>
          <a:p>
            <a:pPr>
              <a:defRPr/>
            </a:pPr>
            <a:fld id="{A20A6532-9FA8-124A-B8C0-4E4ADECE7668}" type="datetimeFigureOut">
              <a:rPr lang="en-US"/>
              <a:pPr>
                <a:defRPr/>
              </a:pPr>
              <a:t>11/3/2020</a:t>
            </a:fld>
            <a:endParaRPr lang="en-US" dirty="0"/>
          </a:p>
        </p:txBody>
      </p:sp>
      <p:sp>
        <p:nvSpPr>
          <p:cNvPr id="4" name="Footer Placeholder 4">
            <a:extLst>
              <a:ext uri="{FF2B5EF4-FFF2-40B4-BE49-F238E27FC236}">
                <a16:creationId xmlns:a16="http://schemas.microsoft.com/office/drawing/2014/main" id="{E2015FA1-067D-A649-BDA6-BFC765F486B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E81DFCC-5C66-924A-B80D-25EE2EFB3EE5}"/>
              </a:ext>
            </a:extLst>
          </p:cNvPr>
          <p:cNvSpPr>
            <a:spLocks noGrp="1"/>
          </p:cNvSpPr>
          <p:nvPr>
            <p:ph type="sldNum" sz="quarter" idx="12"/>
          </p:nvPr>
        </p:nvSpPr>
        <p:spPr/>
        <p:txBody>
          <a:bodyPr/>
          <a:lstStyle>
            <a:lvl1pPr>
              <a:defRPr/>
            </a:lvl1pPr>
          </a:lstStyle>
          <a:p>
            <a:fld id="{2375EC94-3694-ED4C-98B7-DD4EC1978D4F}" type="slidenum">
              <a:rPr lang="en-US" altLang="en-US"/>
              <a:pPr/>
              <a:t>‹#›</a:t>
            </a:fld>
            <a:endParaRPr lang="en-US" altLang="en-US" dirty="0"/>
          </a:p>
        </p:txBody>
      </p:sp>
    </p:spTree>
    <p:extLst>
      <p:ext uri="{BB962C8B-B14F-4D97-AF65-F5344CB8AC3E}">
        <p14:creationId xmlns:p14="http://schemas.microsoft.com/office/powerpoint/2010/main" val="1693993669"/>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1C7296-550F-814B-A49E-2CBD3C63AEF0}"/>
              </a:ext>
            </a:extLst>
          </p:cNvPr>
          <p:cNvSpPr>
            <a:spLocks noGrp="1"/>
          </p:cNvSpPr>
          <p:nvPr>
            <p:ph type="dt" sz="half" idx="10"/>
          </p:nvPr>
        </p:nvSpPr>
        <p:spPr/>
        <p:txBody>
          <a:bodyPr/>
          <a:lstStyle>
            <a:lvl1pPr>
              <a:defRPr/>
            </a:lvl1pPr>
          </a:lstStyle>
          <a:p>
            <a:pPr>
              <a:defRPr/>
            </a:pPr>
            <a:fld id="{A422E750-D3A8-1042-9737-605B9AC6FC24}" type="datetimeFigureOut">
              <a:rPr lang="en-US"/>
              <a:pPr>
                <a:defRPr/>
              </a:pPr>
              <a:t>11/3/2020</a:t>
            </a:fld>
            <a:endParaRPr lang="en-US" dirty="0"/>
          </a:p>
        </p:txBody>
      </p:sp>
      <p:sp>
        <p:nvSpPr>
          <p:cNvPr id="3" name="Footer Placeholder 4">
            <a:extLst>
              <a:ext uri="{FF2B5EF4-FFF2-40B4-BE49-F238E27FC236}">
                <a16:creationId xmlns:a16="http://schemas.microsoft.com/office/drawing/2014/main" id="{C5B3C2FC-8D91-2247-BBA2-D6ABF455716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A29B99E-9C31-FA46-9CBE-322C8171D92D}"/>
              </a:ext>
            </a:extLst>
          </p:cNvPr>
          <p:cNvSpPr>
            <a:spLocks noGrp="1"/>
          </p:cNvSpPr>
          <p:nvPr>
            <p:ph type="sldNum" sz="quarter" idx="12"/>
          </p:nvPr>
        </p:nvSpPr>
        <p:spPr/>
        <p:txBody>
          <a:bodyPr/>
          <a:lstStyle>
            <a:lvl1pPr>
              <a:defRPr/>
            </a:lvl1pPr>
          </a:lstStyle>
          <a:p>
            <a:fld id="{45B0DE0D-010F-E243-A41D-6EF3369C391F}" type="slidenum">
              <a:rPr lang="en-US" altLang="en-US"/>
              <a:pPr/>
              <a:t>‹#›</a:t>
            </a:fld>
            <a:endParaRPr lang="en-US" altLang="en-US" dirty="0"/>
          </a:p>
        </p:txBody>
      </p:sp>
    </p:spTree>
    <p:extLst>
      <p:ext uri="{BB962C8B-B14F-4D97-AF65-F5344CB8AC3E}">
        <p14:creationId xmlns:p14="http://schemas.microsoft.com/office/powerpoint/2010/main" val="3160915063"/>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61AA87-7F28-4A49-B58A-A0C550080C30}"/>
              </a:ext>
            </a:extLst>
          </p:cNvPr>
          <p:cNvSpPr>
            <a:spLocks noGrp="1"/>
          </p:cNvSpPr>
          <p:nvPr>
            <p:ph type="dt" sz="half" idx="10"/>
          </p:nvPr>
        </p:nvSpPr>
        <p:spPr/>
        <p:txBody>
          <a:bodyPr/>
          <a:lstStyle>
            <a:lvl1pPr>
              <a:defRPr/>
            </a:lvl1pPr>
          </a:lstStyle>
          <a:p>
            <a:pPr>
              <a:defRPr/>
            </a:pPr>
            <a:fld id="{72F13C4C-EEB1-0543-A3AE-5B21BF749277}" type="datetimeFigureOut">
              <a:rPr lang="en-US"/>
              <a:pPr>
                <a:defRPr/>
              </a:pPr>
              <a:t>11/3/2020</a:t>
            </a:fld>
            <a:endParaRPr lang="en-US" dirty="0"/>
          </a:p>
        </p:txBody>
      </p:sp>
      <p:sp>
        <p:nvSpPr>
          <p:cNvPr id="6" name="Footer Placeholder 4">
            <a:extLst>
              <a:ext uri="{FF2B5EF4-FFF2-40B4-BE49-F238E27FC236}">
                <a16:creationId xmlns:a16="http://schemas.microsoft.com/office/drawing/2014/main" id="{59F1EC57-9D73-6442-A362-D056518D896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41E3E9B-E6E3-BC40-8718-CFCA475EF08A}"/>
              </a:ext>
            </a:extLst>
          </p:cNvPr>
          <p:cNvSpPr>
            <a:spLocks noGrp="1"/>
          </p:cNvSpPr>
          <p:nvPr>
            <p:ph type="sldNum" sz="quarter" idx="12"/>
          </p:nvPr>
        </p:nvSpPr>
        <p:spPr/>
        <p:txBody>
          <a:bodyPr/>
          <a:lstStyle>
            <a:lvl1pPr>
              <a:defRPr/>
            </a:lvl1pPr>
          </a:lstStyle>
          <a:p>
            <a:fld id="{502D694A-6E3A-FC46-B480-A1CBF266E85D}" type="slidenum">
              <a:rPr lang="en-US" altLang="en-US"/>
              <a:pPr/>
              <a:t>‹#›</a:t>
            </a:fld>
            <a:endParaRPr lang="en-US" altLang="en-US" dirty="0"/>
          </a:p>
        </p:txBody>
      </p:sp>
    </p:spTree>
    <p:extLst>
      <p:ext uri="{BB962C8B-B14F-4D97-AF65-F5344CB8AC3E}">
        <p14:creationId xmlns:p14="http://schemas.microsoft.com/office/powerpoint/2010/main" val="2730174107"/>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DA9567-E0E9-A74E-A2AA-C3DD4237B220}"/>
              </a:ext>
            </a:extLst>
          </p:cNvPr>
          <p:cNvSpPr>
            <a:spLocks noGrp="1"/>
          </p:cNvSpPr>
          <p:nvPr>
            <p:ph type="dt" sz="half" idx="10"/>
          </p:nvPr>
        </p:nvSpPr>
        <p:spPr/>
        <p:txBody>
          <a:bodyPr/>
          <a:lstStyle>
            <a:lvl1pPr>
              <a:defRPr/>
            </a:lvl1pPr>
          </a:lstStyle>
          <a:p>
            <a:pPr>
              <a:defRPr/>
            </a:pPr>
            <a:fld id="{EE4ED83A-B644-2B47-A840-4DA8369017FB}" type="datetimeFigureOut">
              <a:rPr lang="en-US"/>
              <a:pPr>
                <a:defRPr/>
              </a:pPr>
              <a:t>11/3/2020</a:t>
            </a:fld>
            <a:endParaRPr lang="en-US" dirty="0"/>
          </a:p>
        </p:txBody>
      </p:sp>
      <p:sp>
        <p:nvSpPr>
          <p:cNvPr id="6" name="Footer Placeholder 4">
            <a:extLst>
              <a:ext uri="{FF2B5EF4-FFF2-40B4-BE49-F238E27FC236}">
                <a16:creationId xmlns:a16="http://schemas.microsoft.com/office/drawing/2014/main" id="{50FB791B-ED0A-2D44-B8BA-B104F27B4C2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065E11F-6F88-104C-9916-032A8C644F3B}"/>
              </a:ext>
            </a:extLst>
          </p:cNvPr>
          <p:cNvSpPr>
            <a:spLocks noGrp="1"/>
          </p:cNvSpPr>
          <p:nvPr>
            <p:ph type="sldNum" sz="quarter" idx="12"/>
          </p:nvPr>
        </p:nvSpPr>
        <p:spPr/>
        <p:txBody>
          <a:bodyPr/>
          <a:lstStyle>
            <a:lvl1pPr>
              <a:defRPr/>
            </a:lvl1pPr>
          </a:lstStyle>
          <a:p>
            <a:fld id="{D12940FF-A75C-BF48-B27D-2F3F7EB8D004}" type="slidenum">
              <a:rPr lang="en-US" altLang="en-US"/>
              <a:pPr/>
              <a:t>‹#›</a:t>
            </a:fld>
            <a:endParaRPr lang="en-US" altLang="en-US" dirty="0"/>
          </a:p>
        </p:txBody>
      </p:sp>
    </p:spTree>
    <p:extLst>
      <p:ext uri="{BB962C8B-B14F-4D97-AF65-F5344CB8AC3E}">
        <p14:creationId xmlns:p14="http://schemas.microsoft.com/office/powerpoint/2010/main" val="3563425598"/>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1B283F-C6EB-F24D-BB72-3BA36FF572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BA7890-9AB7-CD46-92B0-E2B6C50563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43E67D-7481-1B41-BC12-F1A222B1CB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02F46DE-96CE-B149-B25D-D8ED4B14E225}" type="datetimeFigureOut">
              <a:rPr lang="en-US"/>
              <a:pPr>
                <a:defRPr/>
              </a:pPr>
              <a:t>11/3/2020</a:t>
            </a:fld>
            <a:endParaRPr lang="en-US" dirty="0"/>
          </a:p>
        </p:txBody>
      </p:sp>
      <p:sp>
        <p:nvSpPr>
          <p:cNvPr id="5" name="Footer Placeholder 4">
            <a:extLst>
              <a:ext uri="{FF2B5EF4-FFF2-40B4-BE49-F238E27FC236}">
                <a16:creationId xmlns:a16="http://schemas.microsoft.com/office/drawing/2014/main" id="{CA58A21E-762B-3A45-B300-50C65D5662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483377BC-7C9D-F24C-A838-3BD040100B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89B61E-4609-B34E-A6C8-0956F5FE058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owl.purdue.edu/owl/research_and_citation/apa7_style/apa_formatting_and_style_guide/general_format.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apastyle.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id="{0B5CD3BB-849C-6D4B-8920-E51BA487E91A}"/>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4F0E84C-F3E3-8B41-80CA-BE157D630685}"/>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054" name="Picture 3" descr="High-Rez-OWL-Logo.png">
              <a:extLst>
                <a:ext uri="{FF2B5EF4-FFF2-40B4-BE49-F238E27FC236}">
                  <a16:creationId xmlns:a16="http://schemas.microsoft.com/office/drawing/2014/main" id="{60E24DFE-68D2-B84F-888A-586B622B5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D7F060A-A3F9-1749-94C9-0BC86B1BEDE4}"/>
              </a:ext>
            </a:extLst>
          </p:cNvPr>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a:extLst>
              <a:ext uri="{FF2B5EF4-FFF2-40B4-BE49-F238E27FC236}">
                <a16:creationId xmlns:a16="http://schemas.microsoft.com/office/drawing/2014/main" id="{C84F2B44-1C8F-BA4C-9D85-67ACBA909599}"/>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Purdue OWL staff</a:t>
            </a:r>
          </a:p>
          <a:p>
            <a:pPr eaLnBrk="1" hangingPunct="1"/>
            <a:r>
              <a:rPr lang="en-US" altLang="en-US" sz="1400" dirty="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3F439582-378D-C446-81A7-ABADBF33F7CA}"/>
              </a:ext>
            </a:extLst>
          </p:cNvPr>
          <p:cNvSpPr txBox="1">
            <a:spLocks noChangeArrowheads="1"/>
          </p:cNvSpPr>
          <p:nvPr/>
        </p:nvSpPr>
        <p:spPr bwMode="auto">
          <a:xfrm>
            <a:off x="393700" y="1522413"/>
            <a:ext cx="8408988" cy="403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Your essay should: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typed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Double-spaced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Have 1” margins</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Use 10-12pt. Standard font (ex. Times New Roman)</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printed on standard-sized paper (8.5</a:t>
            </a:r>
            <a:r>
              <a:rPr lang="en-US" altLang="ja-JP" sz="2400" dirty="0">
                <a:latin typeface="Optima" panose="02000503060000020004" pitchFamily="2" charset="0"/>
                <a:ea typeface="MS Mincho" panose="02020609040205080304" pitchFamily="49" charset="-128"/>
              </a:rPr>
              <a:t>”</a:t>
            </a:r>
            <a:r>
              <a:rPr lang="en-US" altLang="ja-JP" sz="2400" dirty="0">
                <a:latin typeface="Optima" panose="02000503060000020004" pitchFamily="2" charset="0"/>
                <a:ea typeface="MS Mincho" panose="02020609040205080304" pitchFamily="49" charset="-128"/>
                <a:cs typeface="Arial" panose="020B0604020202020204" pitchFamily="34" charset="0"/>
              </a:rPr>
              <a:t>x 11</a:t>
            </a:r>
            <a:r>
              <a:rPr lang="en-US" altLang="ja-JP" sz="2400" dirty="0">
                <a:latin typeface="Optima" panose="02000503060000020004" pitchFamily="2" charset="0"/>
                <a:ea typeface="MS Mincho" panose="02020609040205080304" pitchFamily="49" charset="-128"/>
              </a:rPr>
              <a:t>”)</a:t>
            </a:r>
          </a:p>
          <a:p>
            <a:pPr lvl="1" eaLnBrk="1" hangingPunct="1">
              <a:spcBef>
                <a:spcPts val="1000"/>
              </a:spcBef>
              <a:buFont typeface="Arial" panose="020B0604020202020204" pitchFamily="34" charset="0"/>
              <a:buChar char="•"/>
            </a:pPr>
            <a:endParaRPr lang="en-US" altLang="en-US" sz="2400" dirty="0">
              <a:latin typeface="Optima" panose="02000503060000020004" pitchFamily="2" charset="0"/>
              <a:ea typeface="MS Mincho" panose="02020609040205080304" pitchFamily="49" charset="-128"/>
            </a:endParaRPr>
          </a:p>
          <a:p>
            <a:pPr lvl="1" eaLnBrk="1" hangingPunct="1">
              <a:spcBef>
                <a:spcPts val="1000"/>
              </a:spcBef>
              <a:buFont typeface="Arial" panose="020B0604020202020204" pitchFamily="34" charset="0"/>
              <a:buChar char="•"/>
            </a:pPr>
            <a:endParaRPr lang="en-US" altLang="en-US" sz="1200" dirty="0">
              <a:latin typeface="Optima" panose="02000503060000020004" pitchFamily="2" charset="0"/>
              <a:cs typeface="Arial" panose="020B0604020202020204" pitchFamily="34" charset="0"/>
            </a:endParaRPr>
          </a:p>
          <a:p>
            <a:pPr eaLnBrk="1" hangingPunct="1"/>
            <a:endParaRPr lang="en-US" altLang="en-US" dirty="0">
              <a:latin typeface="Optima" panose="02000503060000020004" pitchFamily="2" charset="0"/>
              <a:cs typeface="Arial" panose="020B0604020202020204" pitchFamily="34" charset="0"/>
            </a:endParaRPr>
          </a:p>
        </p:txBody>
      </p:sp>
      <p:grpSp>
        <p:nvGrpSpPr>
          <p:cNvPr id="9219" name="Group 7">
            <a:extLst>
              <a:ext uri="{FF2B5EF4-FFF2-40B4-BE49-F238E27FC236}">
                <a16:creationId xmlns:a16="http://schemas.microsoft.com/office/drawing/2014/main" id="{EE174448-F3D7-AC4E-85DB-D0F180712F35}"/>
              </a:ext>
            </a:extLst>
          </p:cNvPr>
          <p:cNvGrpSpPr>
            <a:grpSpLocks/>
          </p:cNvGrpSpPr>
          <p:nvPr/>
        </p:nvGrpSpPr>
        <p:grpSpPr bwMode="auto">
          <a:xfrm>
            <a:off x="4235450" y="215900"/>
            <a:ext cx="4911725" cy="1276350"/>
            <a:chOff x="4235019" y="215386"/>
            <a:chExt cx="4912185" cy="1277461"/>
          </a:xfrm>
        </p:grpSpPr>
        <p:grpSp>
          <p:nvGrpSpPr>
            <p:cNvPr id="9220" name="Group 5">
              <a:extLst>
                <a:ext uri="{FF2B5EF4-FFF2-40B4-BE49-F238E27FC236}">
                  <a16:creationId xmlns:a16="http://schemas.microsoft.com/office/drawing/2014/main" id="{F86AFFD6-9240-1744-BE9F-53ADA4E1D8F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717190D-F4FF-BC4D-959B-0B9DB8EACE1C}"/>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3" name="Picture 11" descr="High-Rez-OWL-Logo.png">
                <a:extLst>
                  <a:ext uri="{FF2B5EF4-FFF2-40B4-BE49-F238E27FC236}">
                    <a16:creationId xmlns:a16="http://schemas.microsoft.com/office/drawing/2014/main" id="{430235D6-722A-F345-AA51-8722B7276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a:extLst>
                <a:ext uri="{FF2B5EF4-FFF2-40B4-BE49-F238E27FC236}">
                  <a16:creationId xmlns:a16="http://schemas.microsoft.com/office/drawing/2014/main" id="{FC8EB774-EE5E-BA44-94D7-21AF5A70CFAF}"/>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E3C92923-E211-1A4E-8D53-D30148A23C9D}"/>
              </a:ext>
            </a:extLst>
          </p:cNvPr>
          <p:cNvSpPr txBox="1">
            <a:spLocks noChangeArrowheads="1"/>
          </p:cNvSpPr>
          <p:nvPr/>
        </p:nvSpPr>
        <p:spPr bwMode="auto">
          <a:xfrm>
            <a:off x="393700" y="1522413"/>
            <a:ext cx="8408988"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ja-JP" sz="2400" b="1" dirty="0">
                <a:latin typeface="Optima" panose="02000503060000020004" pitchFamily="2" charset="0"/>
                <a:ea typeface="MS Mincho" panose="02020609040205080304" pitchFamily="49" charset="-128"/>
                <a:cs typeface="Arial" panose="020B0604020202020204" pitchFamily="34" charset="0"/>
              </a:rPr>
              <a:t>Every page of your essay should include:</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 The page number in the upper right</a:t>
            </a:r>
          </a:p>
          <a:p>
            <a:pPr lvl="1" eaLnBrk="1" hangingPunct="1">
              <a:spcBef>
                <a:spcPts val="1000"/>
              </a:spcBef>
              <a:buFont typeface="Arial" panose="020B0604020202020204" pitchFamily="34" charset="0"/>
              <a:buChar char="•"/>
            </a:pP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If it is a </a:t>
            </a: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professional paper: </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A page header (shortened title, all caps) in the upper left-hand corner.</a:t>
            </a:r>
          </a:p>
          <a:p>
            <a:pPr lvl="2" eaLnBrk="1" hangingPunct="1">
              <a:spcBef>
                <a:spcPts val="1000"/>
              </a:spcBef>
              <a:buFont typeface="Arial" panose="020B0604020202020204" pitchFamily="34" charset="0"/>
              <a:buChar char="•"/>
            </a:pP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Student papers</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do not require running headers.</a:t>
            </a:r>
            <a:endParaRPr lang="en-US" altLang="en-US" sz="2400" dirty="0">
              <a:latin typeface="Optima" panose="02000503060000020004" pitchFamily="2" charset="0"/>
              <a:ea typeface="MS Mincho" panose="02020609040205080304" pitchFamily="49" charset="-128"/>
              <a:cs typeface="Arial" panose="020B0604020202020204" pitchFamily="34" charset="0"/>
            </a:endParaRPr>
          </a:p>
          <a:p>
            <a:pPr eaLnBrk="1" hangingPunct="1"/>
            <a:endParaRPr lang="en-US" altLang="en-US" dirty="0">
              <a:latin typeface="Optima" panose="02000503060000020004" pitchFamily="2" charset="0"/>
              <a:ea typeface="MS Mincho" panose="02020609040205080304" pitchFamily="49" charset="-128"/>
              <a:cs typeface="Arial" panose="020B0604020202020204" pitchFamily="34" charset="0"/>
            </a:endParaRPr>
          </a:p>
        </p:txBody>
      </p:sp>
      <p:grpSp>
        <p:nvGrpSpPr>
          <p:cNvPr id="10243" name="Group 7">
            <a:extLst>
              <a:ext uri="{FF2B5EF4-FFF2-40B4-BE49-F238E27FC236}">
                <a16:creationId xmlns:a16="http://schemas.microsoft.com/office/drawing/2014/main" id="{394F70E2-08CD-1748-B493-08F16562D8A2}"/>
              </a:ext>
            </a:extLst>
          </p:cNvPr>
          <p:cNvGrpSpPr>
            <a:grpSpLocks/>
          </p:cNvGrpSpPr>
          <p:nvPr/>
        </p:nvGrpSpPr>
        <p:grpSpPr bwMode="auto">
          <a:xfrm>
            <a:off x="4235450" y="215900"/>
            <a:ext cx="4911725" cy="1276350"/>
            <a:chOff x="4235019" y="215386"/>
            <a:chExt cx="4912185" cy="1277461"/>
          </a:xfrm>
        </p:grpSpPr>
        <p:grpSp>
          <p:nvGrpSpPr>
            <p:cNvPr id="10245" name="Group 5">
              <a:extLst>
                <a:ext uri="{FF2B5EF4-FFF2-40B4-BE49-F238E27FC236}">
                  <a16:creationId xmlns:a16="http://schemas.microsoft.com/office/drawing/2014/main" id="{C2CC42C9-C2C5-DF4E-8B3C-6ACEEA6AF6CD}"/>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0CEAE4F-2678-844B-99FF-E06B57826768}"/>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48" name="Picture 11" descr="High-Rez-OWL-Logo.png">
                <a:extLst>
                  <a:ext uri="{FF2B5EF4-FFF2-40B4-BE49-F238E27FC236}">
                    <a16:creationId xmlns:a16="http://schemas.microsoft.com/office/drawing/2014/main" id="{C02AE6D5-22A6-AD4E-ABDD-9663C41F7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a:extLst>
                <a:ext uri="{FF2B5EF4-FFF2-40B4-BE49-F238E27FC236}">
                  <a16:creationId xmlns:a16="http://schemas.microsoft.com/office/drawing/2014/main" id="{E8EB7E5B-B41A-BA4F-886B-1EFBD1C67645}"/>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pic>
        <p:nvPicPr>
          <p:cNvPr id="5" name="Picture 4" descr="A screenshot of a social media post&#10;&#10;Description automatically generated">
            <a:extLst>
              <a:ext uri="{FF2B5EF4-FFF2-40B4-BE49-F238E27FC236}">
                <a16:creationId xmlns:a16="http://schemas.microsoft.com/office/drawing/2014/main" id="{51065B6D-7D55-4BD3-B944-116921CA7FD2}"/>
              </a:ext>
            </a:extLst>
          </p:cNvPr>
          <p:cNvPicPr>
            <a:picLocks noChangeAspect="1"/>
          </p:cNvPicPr>
          <p:nvPr/>
        </p:nvPicPr>
        <p:blipFill rotWithShape="1">
          <a:blip r:embed="rId4"/>
          <a:srcRect b="13940"/>
          <a:stretch/>
        </p:blipFill>
        <p:spPr>
          <a:xfrm>
            <a:off x="614409" y="3941569"/>
            <a:ext cx="7915182" cy="2560783"/>
          </a:xfrm>
          <a:prstGeom prst="rect">
            <a:avLst/>
          </a:prstGeom>
          <a:ln>
            <a:solidFill>
              <a:schemeClr val="tx1"/>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AF1825A8-9BBC-5C4F-8B2B-F32DE8E83EC8}"/>
              </a:ext>
            </a:extLst>
          </p:cNvPr>
          <p:cNvSpPr txBox="1">
            <a:spLocks noChangeArrowheads="1"/>
          </p:cNvSpPr>
          <p:nvPr/>
        </p:nvSpPr>
        <p:spPr bwMode="auto">
          <a:xfrm>
            <a:off x="496888" y="1492250"/>
            <a:ext cx="790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Your essay should </a:t>
            </a:r>
          </a:p>
          <a:p>
            <a:pPr eaLnBrk="1" hangingPunct="1"/>
            <a:r>
              <a:rPr lang="en-US" altLang="en-US" sz="2400" dirty="0">
                <a:latin typeface="Optima" panose="02000503060000020004" pitchFamily="2" charset="0"/>
              </a:rPr>
              <a:t>include four major </a:t>
            </a:r>
          </a:p>
          <a:p>
            <a:pPr eaLnBrk="1" hangingPunct="1"/>
            <a:r>
              <a:rPr lang="en-US" altLang="en-US" sz="2400" dirty="0">
                <a:latin typeface="Optima" panose="02000503060000020004" pitchFamily="2" charset="0"/>
              </a:rPr>
              <a:t>sections:</a:t>
            </a:r>
          </a:p>
          <a:p>
            <a:pPr eaLnBrk="1" hangingPunct="1"/>
            <a:endParaRPr lang="en-US" altLang="en-US" dirty="0">
              <a:latin typeface="Optima" panose="02000503060000020004" pitchFamily="2" charset="0"/>
            </a:endParaRPr>
          </a:p>
        </p:txBody>
      </p:sp>
      <p:sp>
        <p:nvSpPr>
          <p:cNvPr id="12" name="Rectangle 11">
            <a:extLst>
              <a:ext uri="{FF2B5EF4-FFF2-40B4-BE49-F238E27FC236}">
                <a16:creationId xmlns:a16="http://schemas.microsoft.com/office/drawing/2014/main" id="{5AED75D0-4E30-9949-BC65-02161A2C0728}"/>
              </a:ext>
            </a:extLst>
          </p:cNvPr>
          <p:cNvSpPr>
            <a:spLocks noChangeArrowheads="1"/>
          </p:cNvSpPr>
          <p:nvPr/>
        </p:nvSpPr>
        <p:spPr bwMode="auto">
          <a:xfrm>
            <a:off x="6943725" y="1560513"/>
            <a:ext cx="1981200"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a:extLst>
              <a:ext uri="{FF2B5EF4-FFF2-40B4-BE49-F238E27FC236}">
                <a16:creationId xmlns:a16="http://schemas.microsoft.com/office/drawing/2014/main" id="{0B02797E-1EB0-5942-89E4-EA133D23271B}"/>
              </a:ext>
            </a:extLst>
          </p:cNvPr>
          <p:cNvSpPr>
            <a:spLocks noChangeArrowheads="1"/>
          </p:cNvSpPr>
          <p:nvPr/>
        </p:nvSpPr>
        <p:spPr bwMode="auto">
          <a:xfrm>
            <a:off x="6149975" y="2232025"/>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a:extLst>
              <a:ext uri="{FF2B5EF4-FFF2-40B4-BE49-F238E27FC236}">
                <a16:creationId xmlns:a16="http://schemas.microsoft.com/office/drawing/2014/main" id="{415E531B-16E3-3D45-BA19-E603668E2E3D}"/>
              </a:ext>
            </a:extLst>
          </p:cNvPr>
          <p:cNvSpPr>
            <a:spLocks noChangeArrowheads="1"/>
          </p:cNvSpPr>
          <p:nvPr/>
        </p:nvSpPr>
        <p:spPr bwMode="auto">
          <a:xfrm>
            <a:off x="5157788" y="2970213"/>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a:latin typeface="Arial" pitchFamily="-108" charset="0"/>
                <a:ea typeface="ＭＳ Ｐゴシック" pitchFamily="-108" charset="-128"/>
                <a:cs typeface="ＭＳ Ｐゴシック" pitchFamily="-108" charset="-128"/>
              </a:rPr>
              <a:t>Abstract</a:t>
            </a:r>
          </a:p>
        </p:txBody>
      </p:sp>
      <p:sp>
        <p:nvSpPr>
          <p:cNvPr id="9" name="Rectangle 8">
            <a:extLst>
              <a:ext uri="{FF2B5EF4-FFF2-40B4-BE49-F238E27FC236}">
                <a16:creationId xmlns:a16="http://schemas.microsoft.com/office/drawing/2014/main" id="{0F560401-FBBB-EA40-91AD-AF5EB06CD5C5}"/>
              </a:ext>
            </a:extLst>
          </p:cNvPr>
          <p:cNvSpPr>
            <a:spLocks noChangeArrowheads="1"/>
          </p:cNvSpPr>
          <p:nvPr/>
        </p:nvSpPr>
        <p:spPr bwMode="auto">
          <a:xfrm>
            <a:off x="4367212" y="3711576"/>
            <a:ext cx="1984375" cy="2816225"/>
          </a:xfrm>
          <a:prstGeom prst="rect">
            <a:avLst/>
          </a:prstGeom>
          <a:solidFill>
            <a:schemeClr val="accent5">
              <a:lumMod val="40000"/>
              <a:lumOff val="60000"/>
            </a:schemeClr>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grpSp>
        <p:nvGrpSpPr>
          <p:cNvPr id="11271" name="Group 12">
            <a:extLst>
              <a:ext uri="{FF2B5EF4-FFF2-40B4-BE49-F238E27FC236}">
                <a16:creationId xmlns:a16="http://schemas.microsoft.com/office/drawing/2014/main" id="{AACA6CA1-0C35-FE4F-BC0F-AD5BA1255EF8}"/>
              </a:ext>
            </a:extLst>
          </p:cNvPr>
          <p:cNvGrpSpPr>
            <a:grpSpLocks/>
          </p:cNvGrpSpPr>
          <p:nvPr/>
        </p:nvGrpSpPr>
        <p:grpSpPr bwMode="auto">
          <a:xfrm>
            <a:off x="4235450" y="215900"/>
            <a:ext cx="4911725" cy="1276350"/>
            <a:chOff x="4235019" y="215386"/>
            <a:chExt cx="4912185" cy="1277461"/>
          </a:xfrm>
        </p:grpSpPr>
        <p:grpSp>
          <p:nvGrpSpPr>
            <p:cNvPr id="11272" name="Group 5">
              <a:extLst>
                <a:ext uri="{FF2B5EF4-FFF2-40B4-BE49-F238E27FC236}">
                  <a16:creationId xmlns:a16="http://schemas.microsoft.com/office/drawing/2014/main" id="{01408874-148D-904A-96C0-33F770EDD0DD}"/>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4FCF43CE-169D-E749-8F58-BD8C17B2DF5D}"/>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275" name="Picture 16" descr="High-Rez-OWL-Logo.png">
                <a:extLst>
                  <a:ext uri="{FF2B5EF4-FFF2-40B4-BE49-F238E27FC236}">
                    <a16:creationId xmlns:a16="http://schemas.microsoft.com/office/drawing/2014/main" id="{770BABA0-D9E0-4244-89D8-23D4795B60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a:extLst>
                <a:ext uri="{FF2B5EF4-FFF2-40B4-BE49-F238E27FC236}">
                  <a16:creationId xmlns:a16="http://schemas.microsoft.com/office/drawing/2014/main" id="{B0AA7C3D-CECA-8243-ADE9-23CF48CF5E53}"/>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marL="0" indent="0" eaLnBrk="1" hangingPunct="1"/>
            <a:r>
              <a:rPr lang="en-US" altLang="en-US" sz="2400" dirty="0">
                <a:latin typeface="Optima" panose="02000503060000020004" pitchFamily="2" charset="0"/>
              </a:rPr>
              <a:t>Note that APA 7 has slightly different formatting rules for </a:t>
            </a:r>
            <a:r>
              <a:rPr lang="en-US" altLang="en-US" sz="2400" b="1" dirty="0">
                <a:latin typeface="Optima" panose="02000503060000020004" pitchFamily="2" charset="0"/>
              </a:rPr>
              <a:t>professional </a:t>
            </a:r>
            <a:r>
              <a:rPr lang="en-US" altLang="en-US" sz="2400" dirty="0">
                <a:latin typeface="Optima" panose="02000503060000020004" pitchFamily="2" charset="0"/>
              </a:rPr>
              <a:t>and </a:t>
            </a:r>
            <a:r>
              <a:rPr lang="en-US" altLang="en-US" sz="2400" b="1" dirty="0">
                <a:latin typeface="Optima" panose="02000503060000020004" pitchFamily="2" charset="0"/>
              </a:rPr>
              <a:t>student</a:t>
            </a:r>
            <a:r>
              <a:rPr lang="en-US" altLang="en-US" sz="2400" dirty="0">
                <a:latin typeface="Optima" panose="02000503060000020004" pitchFamily="2" charset="0"/>
              </a:rPr>
              <a:t> papers. Professional papers are those intended for academic/commercial publication, while student papers are those written for credit in a course.</a:t>
            </a:r>
          </a:p>
          <a:p>
            <a:pPr marL="0" indent="0" eaLnBrk="1" hangingPunct="1"/>
            <a:endParaRPr lang="en-US" altLang="en-US" sz="2400" dirty="0">
              <a:latin typeface="Optima" panose="02000503060000020004" pitchFamily="2" charset="0"/>
            </a:endParaRPr>
          </a:p>
          <a:p>
            <a:pPr marL="0" indent="0" eaLnBrk="1" hangingPunct="1"/>
            <a:r>
              <a:rPr lang="en-US" altLang="en-US" sz="2400" dirty="0">
                <a:latin typeface="Optima" panose="02000503060000020004" pitchFamily="2" charset="0"/>
              </a:rPr>
              <a:t>Most of these differences extend to the </a:t>
            </a:r>
            <a:r>
              <a:rPr lang="en-US" altLang="en-US" sz="2400" b="1" dirty="0">
                <a:latin typeface="Optima" panose="02000503060000020004" pitchFamily="2" charset="0"/>
              </a:rPr>
              <a:t>title page </a:t>
            </a:r>
            <a:r>
              <a:rPr lang="en-US" altLang="en-US" sz="2400" dirty="0">
                <a:latin typeface="Optima" panose="02000503060000020004" pitchFamily="2" charset="0"/>
              </a:rPr>
              <a:t>and the </a:t>
            </a:r>
            <a:r>
              <a:rPr lang="en-US" altLang="en-US" sz="2400" b="1" dirty="0">
                <a:latin typeface="Optima" panose="02000503060000020004" pitchFamily="2" charset="0"/>
              </a:rPr>
              <a:t>running header. </a:t>
            </a:r>
          </a:p>
          <a:p>
            <a:pPr marL="0" indent="0" eaLnBrk="1" hangingPunct="1"/>
            <a:endParaRPr lang="en-US" altLang="en-US" sz="2400" b="1" dirty="0">
              <a:latin typeface="Optima" panose="02000503060000020004" pitchFamily="2" charset="0"/>
            </a:endParaRPr>
          </a:p>
          <a:p>
            <a:pPr marL="0" indent="0" eaLnBrk="1" hangingPunct="1"/>
            <a:r>
              <a:rPr lang="en-US" altLang="en-US" sz="2400" dirty="0">
                <a:latin typeface="Optima" panose="02000503060000020004" pitchFamily="2" charset="0"/>
              </a:rPr>
              <a:t>On the next few slides, we’ve noted these differences where appropriate.</a:t>
            </a: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711710" y="746373"/>
              <a:ext cx="243229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Note re: Formatting</a:t>
              </a:r>
              <a:endParaRPr lang="en-US" altLang="en-US" dirty="0"/>
            </a:p>
          </p:txBody>
        </p:sp>
      </p:grpSp>
    </p:spTree>
    <p:extLst>
      <p:ext uri="{BB962C8B-B14F-4D97-AF65-F5344CB8AC3E}">
        <p14:creationId xmlns:p14="http://schemas.microsoft.com/office/powerpoint/2010/main" val="38430608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A1FCD-CA2A-BD4B-9D1C-86F97A2FE0DF}"/>
              </a:ext>
            </a:extLst>
          </p:cNvPr>
          <p:cNvPicPr>
            <a:picLocks noChangeAspect="1"/>
          </p:cNvPicPr>
          <p:nvPr/>
        </p:nvPicPr>
        <p:blipFill>
          <a:blip r:embed="rId3"/>
          <a:stretch>
            <a:fillRect/>
          </a:stretch>
        </p:blipFill>
        <p:spPr>
          <a:xfrm>
            <a:off x="4338544" y="1300049"/>
            <a:ext cx="4784033" cy="5574479"/>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779280"/>
          </a:xfrm>
          <a:prstGeom prst="wedgeRoundRectCallout">
            <a:avLst>
              <a:gd name="adj1" fmla="val 105405"/>
              <a:gd name="adj2" fmla="val -80114"/>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academic department, course, instructor, and date.</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40"/>
            <a:ext cx="3581400" cy="2057400"/>
          </a:xfrm>
          <a:prstGeom prst="wedgeRoundRectCallout">
            <a:avLst>
              <a:gd name="adj1" fmla="val 82346"/>
              <a:gd name="adj2" fmla="val -3728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Student papers contain no running head. Simply insert a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4908549" cy="1276350"/>
            <a:chOff x="4235019" y="215386"/>
            <a:chExt cx="4908981"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440904" y="746373"/>
              <a:ext cx="2703096" cy="3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700" dirty="0"/>
                <a:t>Title Page – Student Paper</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514600"/>
          </a:xfrm>
          <a:prstGeom prst="wedgeRoundRectCallout">
            <a:avLst>
              <a:gd name="adj1" fmla="val 125993"/>
              <a:gd name="adj2" fmla="val -6674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affiliation (university, etc.)</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39"/>
            <a:ext cx="3581400" cy="2386301"/>
          </a:xfrm>
          <a:prstGeom prst="wedgeRoundRectCallout">
            <a:avLst>
              <a:gd name="adj1" fmla="val 90231"/>
              <a:gd name="adj2" fmla="val -31181"/>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Type short form of title flush left in all capitals +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37716330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174812" y="1492249"/>
            <a:ext cx="4267614" cy="4700587"/>
          </a:xfrm>
          <a:prstGeom prst="wedgeRoundRectCallout">
            <a:avLst>
              <a:gd name="adj1" fmla="val 98527"/>
              <a:gd name="adj2" fmla="val 2286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Author Note: </a:t>
            </a:r>
          </a:p>
          <a:p>
            <a:pPr algn="ctr" fontAlgn="auto">
              <a:spcBef>
                <a:spcPts val="0"/>
              </a:spcBef>
              <a:spcAft>
                <a:spcPts val="0"/>
              </a:spcAft>
              <a:defRPr/>
            </a:pPr>
            <a:r>
              <a:rPr lang="en-US" b="0" dirty="0">
                <a:latin typeface="Optima"/>
                <a:cs typeface="ＭＳ Ｐゴシック" charset="0"/>
              </a:rPr>
              <a:t>this may contain the following items, each on a separate line:</a:t>
            </a:r>
            <a:br>
              <a:rPr lang="en-US" b="0" dirty="0">
                <a:latin typeface="Optima"/>
                <a:cs typeface="ＭＳ Ｐゴシック" charset="0"/>
              </a:rPr>
            </a:br>
            <a:r>
              <a:rPr lang="en-US" b="0" dirty="0">
                <a:latin typeface="Optima"/>
                <a:cs typeface="ＭＳ Ｐゴシック" charset="0"/>
              </a:rPr>
              <a:t>- Links to ORCID </a:t>
            </a:r>
            <a:r>
              <a:rPr lang="en-US" b="0" dirty="0" err="1">
                <a:latin typeface="Optima"/>
                <a:cs typeface="ＭＳ Ｐゴシック" charset="0"/>
              </a:rPr>
              <a:t>iDs</a:t>
            </a:r>
            <a:endParaRPr lang="en-US" b="0" dirty="0">
              <a:latin typeface="Optima"/>
              <a:cs typeface="ＭＳ Ｐゴシック" charset="0"/>
            </a:endParaRPr>
          </a:p>
          <a:p>
            <a:pPr marL="342900" indent="-342900" algn="ctr" fontAlgn="auto">
              <a:spcBef>
                <a:spcPts val="0"/>
              </a:spcBef>
              <a:spcAft>
                <a:spcPts val="0"/>
              </a:spcAft>
              <a:buFontTx/>
              <a:buChar char="-"/>
              <a:defRPr/>
            </a:pPr>
            <a:r>
              <a:rPr lang="en-US" b="0" dirty="0">
                <a:latin typeface="Optima"/>
                <a:cs typeface="ＭＳ Ｐゴシック" charset="0"/>
              </a:rPr>
              <a:t>Any affiliation changes</a:t>
            </a:r>
          </a:p>
          <a:p>
            <a:pPr marL="342900" indent="-342900" algn="ctr" fontAlgn="auto">
              <a:spcBef>
                <a:spcPts val="0"/>
              </a:spcBef>
              <a:spcAft>
                <a:spcPts val="0"/>
              </a:spcAft>
              <a:buFontTx/>
              <a:buChar char="-"/>
              <a:defRPr/>
            </a:pPr>
            <a:r>
              <a:rPr lang="en-US" b="0" dirty="0">
                <a:latin typeface="Optima"/>
                <a:cs typeface="ＭＳ Ｐゴシック" charset="0"/>
              </a:rPr>
              <a:t>Any special disclosures or acknowledgments</a:t>
            </a:r>
          </a:p>
          <a:p>
            <a:pPr marL="342900" indent="-342900" algn="ctr" fontAlgn="auto">
              <a:spcBef>
                <a:spcPts val="0"/>
              </a:spcBef>
              <a:spcAft>
                <a:spcPts val="0"/>
              </a:spcAft>
              <a:buFontTx/>
              <a:buChar char="-"/>
              <a:defRPr/>
            </a:pPr>
            <a:r>
              <a:rPr lang="en-US" b="0" dirty="0">
                <a:latin typeface="Optima"/>
                <a:cs typeface="ＭＳ Ｐゴシック" charset="0"/>
              </a:rPr>
              <a:t>Contact info for the corresponding author</a:t>
            </a:r>
          </a:p>
          <a:p>
            <a:pPr algn="ctr" fontAlgn="auto">
              <a:spcBef>
                <a:spcPts val="0"/>
              </a:spcBef>
              <a:spcAft>
                <a:spcPts val="0"/>
              </a:spcAft>
              <a:defRPr/>
            </a:pPr>
            <a:r>
              <a:rPr lang="en-US" b="0" dirty="0">
                <a:latin typeface="Optima"/>
                <a:cs typeface="ＭＳ Ｐゴシック" charset="0"/>
              </a:rPr>
              <a:t>Omit any items that are irrelevant.</a:t>
            </a:r>
          </a:p>
          <a:p>
            <a:pPr marL="342900" indent="-342900" algn="ctr" fontAlgn="auto">
              <a:spcBef>
                <a:spcPts val="0"/>
              </a:spcBef>
              <a:spcAft>
                <a:spcPts val="0"/>
              </a:spcAft>
              <a:buFontTx/>
              <a:buChar char="-"/>
              <a:defRPr/>
            </a:pPr>
            <a:endParaRPr lang="en-US" b="0" dirty="0">
              <a:latin typeface="Optima"/>
              <a:cs typeface="ＭＳ Ｐゴシック" charset="0"/>
            </a:endParaRPr>
          </a:p>
          <a:p>
            <a:pPr algn="ctr" fontAlgn="auto">
              <a:spcBef>
                <a:spcPts val="0"/>
              </a:spcBef>
              <a:spcAft>
                <a:spcPts val="0"/>
              </a:spcAft>
              <a:defRPr/>
            </a:pPr>
            <a:endParaRPr lang="en-US" b="0" dirty="0">
              <a:latin typeface="Optima"/>
              <a:cs typeface="ＭＳ Ｐゴシック" charset="0"/>
            </a:endParaRP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28697522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985AB-D331-F14B-8699-3572A6F4FFFE}"/>
              </a:ext>
            </a:extLst>
          </p:cNvPr>
          <p:cNvPicPr>
            <a:picLocks noChangeAspect="1"/>
          </p:cNvPicPr>
          <p:nvPr/>
        </p:nvPicPr>
        <p:blipFill>
          <a:blip r:embed="rId3"/>
          <a:stretch>
            <a:fillRect/>
          </a:stretch>
        </p:blipFill>
        <p:spPr>
          <a:xfrm>
            <a:off x="4580970" y="1364333"/>
            <a:ext cx="4553188" cy="5493667"/>
          </a:xfrm>
          <a:prstGeom prst="rect">
            <a:avLst/>
          </a:prstGeom>
        </p:spPr>
      </p:pic>
      <p:sp useBgFill="1">
        <p:nvSpPr>
          <p:cNvPr id="10" name="Rounded Rectangular Callout 9">
            <a:extLst>
              <a:ext uri="{FF2B5EF4-FFF2-40B4-BE49-F238E27FC236}">
                <a16:creationId xmlns:a16="http://schemas.microsoft.com/office/drawing/2014/main" id="{2F5847D2-2B9D-F046-A635-A20499FA600B}"/>
              </a:ext>
            </a:extLst>
          </p:cNvPr>
          <p:cNvSpPr/>
          <p:nvPr/>
        </p:nvSpPr>
        <p:spPr bwMode="auto">
          <a:xfrm>
            <a:off x="560907" y="304799"/>
            <a:ext cx="3352800" cy="4307541"/>
          </a:xfrm>
          <a:prstGeom prst="wedgeRoundRectCallout">
            <a:avLst>
              <a:gd name="adj1" fmla="val 85657"/>
              <a:gd name="adj2" fmla="val -1256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ja-JP" sz="2400" dirty="0">
                <a:latin typeface="Optima"/>
              </a:rPr>
              <a:t>Page header continues on all pages for </a:t>
            </a:r>
            <a:r>
              <a:rPr lang="en-US" altLang="ja-JP" sz="2400" b="1" dirty="0">
                <a:latin typeface="Optima"/>
              </a:rPr>
              <a:t>professional papers </a:t>
            </a:r>
            <a:r>
              <a:rPr lang="en-US" altLang="ja-JP" sz="2400" dirty="0">
                <a:latin typeface="Optima"/>
              </a:rPr>
              <a:t>only. </a:t>
            </a:r>
            <a:r>
              <a:rPr lang="en-US" altLang="ja-JP" sz="2400" b="1" dirty="0">
                <a:latin typeface="Optima"/>
              </a:rPr>
              <a:t>Student papers </a:t>
            </a:r>
            <a:r>
              <a:rPr lang="en-US" altLang="ja-JP" sz="2400" dirty="0">
                <a:latin typeface="Optima"/>
              </a:rPr>
              <a:t>contain only the page number.</a:t>
            </a:r>
          </a:p>
          <a:p>
            <a:pPr algn="ctr" eaLnBrk="0" hangingPunct="0">
              <a:defRPr/>
            </a:pPr>
            <a:endParaRPr lang="en-US" altLang="en-US" sz="2400" dirty="0">
              <a:latin typeface="Optima"/>
            </a:endParaRPr>
          </a:p>
          <a:p>
            <a:pPr algn="ctr" eaLnBrk="0" hangingPunct="0">
              <a:defRPr/>
            </a:pPr>
            <a:r>
              <a:rPr lang="en-US" altLang="en-US" sz="2400" dirty="0">
                <a:latin typeface="Optima"/>
              </a:rPr>
              <a:t>Abstract: centered and bolded at the top of the page.</a:t>
            </a:r>
          </a:p>
        </p:txBody>
      </p:sp>
      <p:sp useBgFill="1">
        <p:nvSpPr>
          <p:cNvPr id="11" name="Rounded Rectangular Callout 10">
            <a:extLst>
              <a:ext uri="{FF2B5EF4-FFF2-40B4-BE49-F238E27FC236}">
                <a16:creationId xmlns:a16="http://schemas.microsoft.com/office/drawing/2014/main" id="{0ABB48B5-7DB3-DB47-B720-90E77E1666A0}"/>
              </a:ext>
            </a:extLst>
          </p:cNvPr>
          <p:cNvSpPr/>
          <p:nvPr/>
        </p:nvSpPr>
        <p:spPr bwMode="auto">
          <a:xfrm>
            <a:off x="457200" y="4921624"/>
            <a:ext cx="3505200" cy="1631576"/>
          </a:xfrm>
          <a:prstGeom prst="wedgeRoundRectCallout">
            <a:avLst>
              <a:gd name="adj1" fmla="val 81940"/>
              <a:gd name="adj2" fmla="val -6943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Write a 150- to 250- word summary of your paper in an accurate, and concise manner.</a:t>
            </a:r>
          </a:p>
        </p:txBody>
      </p:sp>
      <p:grpSp>
        <p:nvGrpSpPr>
          <p:cNvPr id="13321" name="Group 8">
            <a:extLst>
              <a:ext uri="{FF2B5EF4-FFF2-40B4-BE49-F238E27FC236}">
                <a16:creationId xmlns:a16="http://schemas.microsoft.com/office/drawing/2014/main" id="{071A05EA-D4CE-9240-A144-0C1AF1D00D97}"/>
              </a:ext>
            </a:extLst>
          </p:cNvPr>
          <p:cNvGrpSpPr>
            <a:grpSpLocks/>
          </p:cNvGrpSpPr>
          <p:nvPr/>
        </p:nvGrpSpPr>
        <p:grpSpPr bwMode="auto">
          <a:xfrm>
            <a:off x="4235450" y="215900"/>
            <a:ext cx="4908550" cy="1276350"/>
            <a:chOff x="4235019" y="215386"/>
            <a:chExt cx="4908981" cy="1277461"/>
          </a:xfrm>
        </p:grpSpPr>
        <p:grpSp>
          <p:nvGrpSpPr>
            <p:cNvPr id="13322" name="Group 5">
              <a:extLst>
                <a:ext uri="{FF2B5EF4-FFF2-40B4-BE49-F238E27FC236}">
                  <a16:creationId xmlns:a16="http://schemas.microsoft.com/office/drawing/2014/main" id="{6FA82C5B-7294-E84F-9C60-25457032F4F2}"/>
                </a:ext>
              </a:extLst>
            </p:cNvPr>
            <p:cNvGrpSpPr>
              <a:grpSpLocks/>
            </p:cNvGrpSpPr>
            <p:nvPr/>
          </p:nvGrpSpPr>
          <p:grpSpPr bwMode="auto">
            <a:xfrm>
              <a:off x="4235019" y="215386"/>
              <a:ext cx="4908981" cy="1277461"/>
              <a:chOff x="0" y="2220850"/>
              <a:chExt cx="9144000" cy="2762588"/>
            </a:xfrm>
          </p:grpSpPr>
          <p:sp>
            <p:nvSpPr>
              <p:cNvPr id="14" name="Rectangle 13">
                <a:extLst>
                  <a:ext uri="{FF2B5EF4-FFF2-40B4-BE49-F238E27FC236}">
                    <a16:creationId xmlns:a16="http://schemas.microsoft.com/office/drawing/2014/main" id="{4F6D1369-7A8E-704A-AB2B-95CD1FAEE4E9}"/>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325" name="Picture 14" descr="High-Rez-OWL-Logo.png">
                <a:extLst>
                  <a:ext uri="{FF2B5EF4-FFF2-40B4-BE49-F238E27FC236}">
                    <a16:creationId xmlns:a16="http://schemas.microsoft.com/office/drawing/2014/main" id="{438DAFE6-A2A8-864F-8F1D-34B44B6802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a:extLst>
                <a:ext uri="{FF2B5EF4-FFF2-40B4-BE49-F238E27FC236}">
                  <a16:creationId xmlns:a16="http://schemas.microsoft.com/office/drawing/2014/main" id="{405B6004-CCA5-5749-B8F5-FA229CF49853}"/>
                </a:ext>
              </a:extLst>
            </p:cNvPr>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Abstract Page</a:t>
              </a:r>
              <a:endParaRPr lang="en-US" altLang="en-US" dirty="0"/>
            </a:p>
          </p:txBody>
        </p:sp>
      </p:grpSp>
      <p:sp useBgFill="1">
        <p:nvSpPr>
          <p:cNvPr id="12" name="Rounded Rectangular Callout 11">
            <a:extLst>
              <a:ext uri="{FF2B5EF4-FFF2-40B4-BE49-F238E27FC236}">
                <a16:creationId xmlns:a16="http://schemas.microsoft.com/office/drawing/2014/main" id="{6A3A8C8A-0426-134D-8EBA-96BABA94F7C3}"/>
              </a:ext>
            </a:extLst>
          </p:cNvPr>
          <p:cNvSpPr/>
          <p:nvPr/>
        </p:nvSpPr>
        <p:spPr bwMode="auto">
          <a:xfrm>
            <a:off x="5310996" y="5737412"/>
            <a:ext cx="3505200" cy="954741"/>
          </a:xfrm>
          <a:prstGeom prst="wedgeRoundRectCallout">
            <a:avLst>
              <a:gd name="adj1" fmla="val -11282"/>
              <a:gd name="adj2" fmla="val -990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Follow the abstract with a short list of keywords.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Number the first text page as page number 3 </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Center and bold the (full) title of the paper at the top of the page</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Type the text double-spaced with all sections following each other without a break</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Identify the sources you use in the paper with either narrative citations or parenthetical, in-text citations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Format tables and figures</a:t>
            </a:r>
          </a:p>
          <a:p>
            <a:pPr eaLnBrk="1" hangingPunct="1">
              <a:buFont typeface="Arial" panose="020B0604020202020204" pitchFamily="34" charset="0"/>
              <a:buChar char="•"/>
            </a:pPr>
            <a:endParaRPr lang="en-US" altLang="en-US" sz="2400" dirty="0">
              <a:latin typeface="Optima" panose="02000503060000020004" pitchFamily="2" charset="0"/>
            </a:endParaRP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Main Body (Text)</a:t>
              </a:r>
              <a:endParaRPr lang="en-US" altLang="en-US" dirty="0"/>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a:extLst>
              <a:ext uri="{FF2B5EF4-FFF2-40B4-BE49-F238E27FC236}">
                <a16:creationId xmlns:a16="http://schemas.microsoft.com/office/drawing/2014/main" id="{CECEF566-BAA6-D54A-AD1D-A8C91F7A190C}"/>
              </a:ext>
            </a:extLst>
          </p:cNvPr>
          <p:cNvSpPr>
            <a:spLocks noChangeArrowheads="1"/>
          </p:cNvSpPr>
          <p:nvPr/>
        </p:nvSpPr>
        <p:spPr bwMode="auto">
          <a:xfrm>
            <a:off x="295275" y="1455738"/>
            <a:ext cx="4572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dirty="0">
                <a:latin typeface="Optima" panose="02000503060000020004" pitchFamily="2" charset="0"/>
              </a:rPr>
              <a:t> </a:t>
            </a:r>
            <a:r>
              <a:rPr lang="en-US" altLang="en-US" sz="2400" dirty="0">
                <a:latin typeface="Optima" panose="02000503060000020004" pitchFamily="2" charset="0"/>
              </a:rPr>
              <a:t>Center the title (References) at the top of the page. Bold this title.</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Double-space reference entries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Flush left the first line of the entry and indent subsequent lines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Order entries alphabetically by the surname of the first author of each work</a:t>
            </a:r>
          </a:p>
        </p:txBody>
      </p:sp>
      <p:grpSp>
        <p:nvGrpSpPr>
          <p:cNvPr id="15364" name="Group 7">
            <a:extLst>
              <a:ext uri="{FF2B5EF4-FFF2-40B4-BE49-F238E27FC236}">
                <a16:creationId xmlns:a16="http://schemas.microsoft.com/office/drawing/2014/main" id="{E1518C98-1448-EA4D-A4BE-AB3AE8FB82B7}"/>
              </a:ext>
            </a:extLst>
          </p:cNvPr>
          <p:cNvGrpSpPr>
            <a:grpSpLocks/>
          </p:cNvGrpSpPr>
          <p:nvPr/>
        </p:nvGrpSpPr>
        <p:grpSpPr bwMode="auto">
          <a:xfrm>
            <a:off x="4235450" y="215900"/>
            <a:ext cx="4908550" cy="1276350"/>
            <a:chOff x="4235019" y="215386"/>
            <a:chExt cx="4908981" cy="1277461"/>
          </a:xfrm>
        </p:grpSpPr>
        <p:grpSp>
          <p:nvGrpSpPr>
            <p:cNvPr id="15365" name="Group 5">
              <a:extLst>
                <a:ext uri="{FF2B5EF4-FFF2-40B4-BE49-F238E27FC236}">
                  <a16:creationId xmlns:a16="http://schemas.microsoft.com/office/drawing/2014/main" id="{55CCE0C9-7DA5-E94E-B24B-DD3CD603BF3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789965D-BC62-5947-AC4E-997EDDD476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5368" name="Picture 11" descr="High-Rez-OWL-Logo.png">
                <a:extLst>
                  <a:ext uri="{FF2B5EF4-FFF2-40B4-BE49-F238E27FC236}">
                    <a16:creationId xmlns:a16="http://schemas.microsoft.com/office/drawing/2014/main" id="{83DB134A-576C-1547-ADF9-26673B985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a:extLst>
                <a:ext uri="{FF2B5EF4-FFF2-40B4-BE49-F238E27FC236}">
                  <a16:creationId xmlns:a16="http://schemas.microsoft.com/office/drawing/2014/main" id="{D3B0A420-0599-B44B-B806-E07309029313}"/>
                </a:ext>
              </a:extLst>
            </p:cNvPr>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 Page</a:t>
              </a:r>
              <a:endParaRPr lang="en-US" altLang="en-US" dirty="0"/>
            </a:p>
          </p:txBody>
        </p:sp>
      </p:grpSp>
      <p:pic>
        <p:nvPicPr>
          <p:cNvPr id="2" name="Picture 1">
            <a:extLst>
              <a:ext uri="{FF2B5EF4-FFF2-40B4-BE49-F238E27FC236}">
                <a16:creationId xmlns:a16="http://schemas.microsoft.com/office/drawing/2014/main" id="{F769B3B4-CB2F-4C61-ADA8-425A5C0C0403}"/>
              </a:ext>
            </a:extLst>
          </p:cNvPr>
          <p:cNvPicPr>
            <a:picLocks noChangeAspect="1"/>
          </p:cNvPicPr>
          <p:nvPr/>
        </p:nvPicPr>
        <p:blipFill>
          <a:blip r:embed="rId4"/>
          <a:stretch>
            <a:fillRect/>
          </a:stretch>
        </p:blipFill>
        <p:spPr>
          <a:xfrm>
            <a:off x="4867275" y="1941513"/>
            <a:ext cx="3909096" cy="3602037"/>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8383A8-B328-B746-A751-A32549295C2E}"/>
              </a:ext>
            </a:extLst>
          </p:cNvPr>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a:extLst>
              <a:ext uri="{FF2B5EF4-FFF2-40B4-BE49-F238E27FC236}">
                <a16:creationId xmlns:a16="http://schemas.microsoft.com/office/drawing/2014/main" id="{F465AA95-A697-9849-935B-AADF3E213DBF}"/>
              </a:ext>
            </a:extLst>
          </p:cNvPr>
          <p:cNvGrpSpPr>
            <a:grpSpLocks/>
          </p:cNvGrpSpPr>
          <p:nvPr/>
        </p:nvGrpSpPr>
        <p:grpSpPr bwMode="auto">
          <a:xfrm>
            <a:off x="1128713" y="0"/>
            <a:ext cx="6773862" cy="2022475"/>
            <a:chOff x="0" y="0"/>
            <a:chExt cx="9144000" cy="2762588"/>
          </a:xfrm>
        </p:grpSpPr>
        <p:grpSp>
          <p:nvGrpSpPr>
            <p:cNvPr id="3077" name="Group 1">
              <a:extLst>
                <a:ext uri="{FF2B5EF4-FFF2-40B4-BE49-F238E27FC236}">
                  <a16:creationId xmlns:a16="http://schemas.microsoft.com/office/drawing/2014/main" id="{8F9A7B9F-BA06-3F41-AA09-CCA23F94E153}"/>
                </a:ext>
              </a:extLst>
            </p:cNvPr>
            <p:cNvGrpSpPr>
              <a:grpSpLocks/>
            </p:cNvGrpSpPr>
            <p:nvPr/>
          </p:nvGrpSpPr>
          <p:grpSpPr bwMode="auto">
            <a:xfrm>
              <a:off x="0" y="0"/>
              <a:ext cx="9144000" cy="2762588"/>
              <a:chOff x="0" y="2220850"/>
              <a:chExt cx="9144000" cy="2762588"/>
            </a:xfrm>
          </p:grpSpPr>
          <p:sp>
            <p:nvSpPr>
              <p:cNvPr id="24" name="Rectangle 2">
                <a:extLst>
                  <a:ext uri="{FF2B5EF4-FFF2-40B4-BE49-F238E27FC236}">
                    <a16:creationId xmlns:a16="http://schemas.microsoft.com/office/drawing/2014/main" id="{C805A8DC-2A0F-A845-9C2D-DDF181A80DC1}"/>
                  </a:ext>
                </a:extLst>
              </p:cNvPr>
              <p:cNvSpPr/>
              <p:nvPr/>
            </p:nvSpPr>
            <p:spPr>
              <a:xfrm>
                <a:off x="0" y="3194479"/>
                <a:ext cx="9144000" cy="1188303"/>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80" name="Picture 24" descr="High-Rez-OWL-Logo.png">
                <a:extLst>
                  <a:ext uri="{FF2B5EF4-FFF2-40B4-BE49-F238E27FC236}">
                    <a16:creationId xmlns:a16="http://schemas.microsoft.com/office/drawing/2014/main" id="{48C31BD8-A0D5-4B4B-BF07-60D957DDA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a:extLst>
                <a:ext uri="{FF2B5EF4-FFF2-40B4-BE49-F238E27FC236}">
                  <a16:creationId xmlns:a16="http://schemas.microsoft.com/office/drawing/2014/main" id="{3D773B83-0666-DB4E-96F0-B7F82F6AA09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t>What is APA Style?</a:t>
              </a:r>
            </a:p>
          </p:txBody>
        </p:sp>
      </p:grpSp>
      <p:pic>
        <p:nvPicPr>
          <p:cNvPr id="3" name="Picture 2" descr="A picture containing sunset&#10;&#10;Description automatically generated">
            <a:extLst>
              <a:ext uri="{FF2B5EF4-FFF2-40B4-BE49-F238E27FC236}">
                <a16:creationId xmlns:a16="http://schemas.microsoft.com/office/drawing/2014/main" id="{5A1B6C5A-BB64-4C60-B4C6-F0BD49EEDE67}"/>
              </a:ext>
            </a:extLst>
          </p:cNvPr>
          <p:cNvPicPr>
            <a:picLocks noChangeAspect="1"/>
          </p:cNvPicPr>
          <p:nvPr/>
        </p:nvPicPr>
        <p:blipFill>
          <a:blip r:embed="rId4"/>
          <a:stretch>
            <a:fillRect/>
          </a:stretch>
        </p:blipFill>
        <p:spPr>
          <a:xfrm>
            <a:off x="6118168" y="3128662"/>
            <a:ext cx="2310427" cy="3296653"/>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034611BB-B3D4-6948-BB69-91EF27E96D20}"/>
              </a:ext>
            </a:extLst>
          </p:cNvPr>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Invert authors’ </a:t>
            </a:r>
            <a:r>
              <a:rPr lang="en-US" altLang="ja-JP" sz="2400" dirty="0">
                <a:latin typeface="Optima" panose="02000503060000020004" pitchFamily="2" charset="0"/>
                <a:ea typeface="MS Mincho" panose="02020609040205080304" pitchFamily="49" charset="-128"/>
              </a:rPr>
              <a:t>names (last name first followed by initials)</a:t>
            </a:r>
          </a:p>
          <a:p>
            <a:pPr lvl="1" eaLnBrk="1" hangingPunct="1">
              <a:buFont typeface="Arial" panose="020B0604020202020204" pitchFamily="34" charset="0"/>
              <a:buChar char="•"/>
            </a:pPr>
            <a:endParaRPr lang="en-US" altLang="ja-JP" sz="2400" dirty="0">
              <a:latin typeface="Optima" panose="02000503060000020004" pitchFamily="2" charset="0"/>
              <a:ea typeface="MS Mincho" panose="02020609040205080304" pitchFamily="49" charset="-128"/>
            </a:endParaRPr>
          </a:p>
          <a:p>
            <a:pPr lvl="1" eaLnBrk="1" hangingPunct="1">
              <a:buFont typeface="Arial" panose="020B0604020202020204" pitchFamily="34" charset="0"/>
              <a:buChar char="•"/>
            </a:pPr>
            <a:r>
              <a:rPr lang="en-US" altLang="ja-JP" sz="2400" dirty="0">
                <a:solidFill>
                  <a:srgbClr val="0070C0"/>
                </a:solidFill>
                <a:latin typeface="Optima" panose="02000503060000020004" pitchFamily="2" charset="0"/>
                <a:ea typeface="MS Mincho" panose="02020609040205080304" pitchFamily="49" charset="-128"/>
              </a:rPr>
              <a:t>EX:</a:t>
            </a:r>
            <a:r>
              <a:rPr lang="ja-JP" altLang="en-US" sz="2400">
                <a:solidFill>
                  <a:srgbClr val="0070C0"/>
                </a:solidFill>
                <a:latin typeface="Optima" panose="02000503060000020004" pitchFamily="2" charset="0"/>
                <a:ea typeface="MS Mincho" panose="02020609040205080304" pitchFamily="49" charset="-128"/>
              </a:rPr>
              <a:t>“</a:t>
            </a:r>
            <a:r>
              <a:rPr lang="en-US" altLang="ja-JP" sz="2400" dirty="0">
                <a:solidFill>
                  <a:srgbClr val="0070C0"/>
                </a:solidFill>
                <a:latin typeface="Optima" panose="02000503060000020004" pitchFamily="2" charset="0"/>
                <a:ea typeface="MS Mincho" panose="02020609040205080304" pitchFamily="49" charset="-128"/>
              </a:rPr>
              <a:t>Smith, J.Q.”</a:t>
            </a:r>
          </a:p>
          <a:p>
            <a:pPr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solidFill>
                  <a:srgbClr val="0070C0"/>
                </a:solidFill>
                <a:latin typeface="Optima" panose="02000503060000020004" pitchFamily="2" charset="0"/>
              </a:rPr>
              <a:t>EX: The perfectly formatted paper: How the Purdue OWL saved my essay.</a:t>
            </a:r>
          </a:p>
        </p:txBody>
      </p:sp>
      <p:grpSp>
        <p:nvGrpSpPr>
          <p:cNvPr id="16387" name="Group 7">
            <a:extLst>
              <a:ext uri="{FF2B5EF4-FFF2-40B4-BE49-F238E27FC236}">
                <a16:creationId xmlns:a16="http://schemas.microsoft.com/office/drawing/2014/main" id="{9C2BC3B3-B28D-A043-A44C-9FDA7275A86E}"/>
              </a:ext>
            </a:extLst>
          </p:cNvPr>
          <p:cNvGrpSpPr>
            <a:grpSpLocks/>
          </p:cNvGrpSpPr>
          <p:nvPr/>
        </p:nvGrpSpPr>
        <p:grpSpPr bwMode="auto">
          <a:xfrm>
            <a:off x="4235450" y="215900"/>
            <a:ext cx="4921250" cy="1276350"/>
            <a:chOff x="4235019" y="215386"/>
            <a:chExt cx="4921979" cy="1277461"/>
          </a:xfrm>
        </p:grpSpPr>
        <p:grpSp>
          <p:nvGrpSpPr>
            <p:cNvPr id="16388" name="Group 5">
              <a:extLst>
                <a:ext uri="{FF2B5EF4-FFF2-40B4-BE49-F238E27FC236}">
                  <a16:creationId xmlns:a16="http://schemas.microsoft.com/office/drawing/2014/main" id="{8DA7D584-DFFF-FC4E-9BB5-15EF41D2E3E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8B2A93B-EE3A-B84C-A529-8017D64C1309}"/>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91" name="Picture 11" descr="High-Rez-OWL-Logo.png">
                <a:extLst>
                  <a:ext uri="{FF2B5EF4-FFF2-40B4-BE49-F238E27FC236}">
                    <a16:creationId xmlns:a16="http://schemas.microsoft.com/office/drawing/2014/main" id="{283C2A7C-DD8B-4442-9160-59C3FAB3C5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a:extLst>
                <a:ext uri="{FF2B5EF4-FFF2-40B4-BE49-F238E27FC236}">
                  <a16:creationId xmlns:a16="http://schemas.microsoft.com/office/drawing/2014/main" id="{33EACC4A-3CCE-9A44-8089-7C1CDEDA3959}"/>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6B046-A955-E345-BE50-54D13AF5063D}"/>
              </a:ext>
            </a:extLst>
          </p:cNvPr>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a:extLst>
              <a:ext uri="{FF2B5EF4-FFF2-40B4-BE49-F238E27FC236}">
                <a16:creationId xmlns:a16="http://schemas.microsoft.com/office/drawing/2014/main" id="{E27EAD1E-8517-274E-AD8D-82AA82091C15}"/>
              </a:ext>
            </a:extLst>
          </p:cNvPr>
          <p:cNvGrpSpPr>
            <a:grpSpLocks/>
          </p:cNvGrpSpPr>
          <p:nvPr/>
        </p:nvGrpSpPr>
        <p:grpSpPr bwMode="auto">
          <a:xfrm>
            <a:off x="4235450" y="215900"/>
            <a:ext cx="4921250" cy="1276350"/>
            <a:chOff x="4235019" y="215386"/>
            <a:chExt cx="4921979" cy="1277461"/>
          </a:xfrm>
        </p:grpSpPr>
        <p:grpSp>
          <p:nvGrpSpPr>
            <p:cNvPr id="17413" name="Group 5">
              <a:extLst>
                <a:ext uri="{FF2B5EF4-FFF2-40B4-BE49-F238E27FC236}">
                  <a16:creationId xmlns:a16="http://schemas.microsoft.com/office/drawing/2014/main" id="{61F16BEF-FEAA-9A42-9E37-54FEE5C91C8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B8CD459-60E5-DC48-B4E5-B0764232A2F4}"/>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416" name="Picture 11" descr="High-Rez-OWL-Logo.png">
                <a:extLst>
                  <a:ext uri="{FF2B5EF4-FFF2-40B4-BE49-F238E27FC236}">
                    <a16:creationId xmlns:a16="http://schemas.microsoft.com/office/drawing/2014/main" id="{C0E9D5E4-1AA7-B640-8B13-18B3DFFF5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a:extLst>
                <a:ext uri="{FF2B5EF4-FFF2-40B4-BE49-F238E27FC236}">
                  <a16:creationId xmlns:a16="http://schemas.microsoft.com/office/drawing/2014/main" id="{E2D83D98-3D76-E34B-B9DA-CC37206ADBEE}"/>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pic>
        <p:nvPicPr>
          <p:cNvPr id="8" name="Picture 7" descr="A screenshot of a cell phone&#10;&#10;Description automatically generated">
            <a:extLst>
              <a:ext uri="{FF2B5EF4-FFF2-40B4-BE49-F238E27FC236}">
                <a16:creationId xmlns:a16="http://schemas.microsoft.com/office/drawing/2014/main" id="{45054C2A-EA0D-4329-9D53-5EA307D45D17}"/>
              </a:ext>
            </a:extLst>
          </p:cNvPr>
          <p:cNvPicPr>
            <a:picLocks noChangeAspect="1"/>
          </p:cNvPicPr>
          <p:nvPr/>
        </p:nvPicPr>
        <p:blipFill>
          <a:blip r:embed="rId4"/>
          <a:stretch>
            <a:fillRect/>
          </a:stretch>
        </p:blipFill>
        <p:spPr>
          <a:xfrm>
            <a:off x="686566" y="4659701"/>
            <a:ext cx="7770867" cy="1156899"/>
          </a:xfrm>
          <a:prstGeom prst="rect">
            <a:avLst/>
          </a:prstGeom>
          <a:ln>
            <a:solidFill>
              <a:schemeClr val="tx1"/>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A9C17B5B-A8A3-1D42-A28B-1FC617C82F1B}"/>
              </a:ext>
            </a:extLst>
          </p:cNvPr>
          <p:cNvSpPr txBox="1">
            <a:spLocks noChangeArrowheads="1"/>
          </p:cNvSpPr>
          <p:nvPr/>
        </p:nvSpPr>
        <p:spPr bwMode="auto">
          <a:xfrm>
            <a:off x="496888" y="1504950"/>
            <a:ext cx="79438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APA is a complex system of citation. When compiling the reference list, the strategy below might be useful: </a:t>
            </a:r>
          </a:p>
          <a:p>
            <a:pPr eaLnBrk="1" hangingPunct="1"/>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Identify the type of source: </a:t>
            </a:r>
          </a:p>
          <a:p>
            <a:pPr lvl="1" eaLnBrk="1" hangingPunct="1"/>
            <a:r>
              <a:rPr lang="en-US" altLang="en-US" sz="2000" dirty="0">
                <a:latin typeface="Optima" panose="02000503060000020004" pitchFamily="2" charset="0"/>
                <a:cs typeface="Arial" panose="020B0604020202020204" pitchFamily="34" charset="0"/>
              </a:rPr>
              <a:t>Is it a book? A journal article? A webpage? </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Find a sample citation for this type of source</a:t>
            </a:r>
          </a:p>
          <a:p>
            <a:pPr lvl="1" eaLnBrk="1" hangingPunct="1"/>
            <a:r>
              <a:rPr lang="en-US" altLang="en-US" sz="2000" dirty="0">
                <a:latin typeface="Optima" panose="02000503060000020004" pitchFamily="2" charset="0"/>
                <a:cs typeface="Arial" panose="020B0604020202020204" pitchFamily="34" charset="0"/>
              </a:rPr>
              <a:t>Check a textbook or the OWL APA Guide: </a:t>
            </a:r>
            <a:r>
              <a:rPr lang="en-US" altLang="en-US" sz="2000" dirty="0">
                <a:latin typeface="Optima" panose="02000503060000020004" pitchFamily="2" charset="0"/>
                <a:cs typeface="Arial" panose="020B0604020202020204" pitchFamily="34" charset="0"/>
                <a:hlinkClick r:id="rId3"/>
              </a:rPr>
              <a:t>https://owl.purdue.edu/owl/research_and_citation/apa7_style/apa_formatting_and_style_guide/general_format.html</a:t>
            </a: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ja-JP" sz="2000" dirty="0">
                <a:latin typeface="Optima" panose="02000503060000020004" pitchFamily="2" charset="0"/>
                <a:ea typeface="MS Mincho" panose="02020609040205080304" pitchFamily="49" charset="-128"/>
              </a:rPr>
              <a:t> “</a:t>
            </a:r>
            <a:r>
              <a:rPr lang="en-US" altLang="ja-JP" sz="2000" dirty="0">
                <a:latin typeface="Optima" panose="02000503060000020004" pitchFamily="2" charset="0"/>
                <a:ea typeface="MS Mincho" panose="02020609040205080304" pitchFamily="49" charset="-128"/>
                <a:cs typeface="Arial" panose="020B0604020202020204" pitchFamily="34" charset="0"/>
              </a:rPr>
              <a:t>Mirror</a:t>
            </a:r>
            <a:r>
              <a:rPr lang="en-US" altLang="ja-JP" sz="2000" dirty="0">
                <a:latin typeface="Optima" panose="02000503060000020004" pitchFamily="2" charset="0"/>
                <a:ea typeface="MS Mincho" panose="02020609040205080304" pitchFamily="49" charset="-128"/>
              </a:rPr>
              <a:t>” the sample</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18435" name="Group 5">
            <a:extLst>
              <a:ext uri="{FF2B5EF4-FFF2-40B4-BE49-F238E27FC236}">
                <a16:creationId xmlns:a16="http://schemas.microsoft.com/office/drawing/2014/main" id="{997BF1A8-BF4F-AC4F-B15C-8B1954398E0C}"/>
              </a:ext>
            </a:extLst>
          </p:cNvPr>
          <p:cNvGrpSpPr>
            <a:grpSpLocks/>
          </p:cNvGrpSpPr>
          <p:nvPr/>
        </p:nvGrpSpPr>
        <p:grpSpPr bwMode="auto">
          <a:xfrm>
            <a:off x="4235450" y="215900"/>
            <a:ext cx="4932363" cy="1276350"/>
            <a:chOff x="4235019" y="215386"/>
            <a:chExt cx="4932560" cy="1277461"/>
          </a:xfrm>
        </p:grpSpPr>
        <p:grpSp>
          <p:nvGrpSpPr>
            <p:cNvPr id="18436" name="Group 5">
              <a:extLst>
                <a:ext uri="{FF2B5EF4-FFF2-40B4-BE49-F238E27FC236}">
                  <a16:creationId xmlns:a16="http://schemas.microsoft.com/office/drawing/2014/main" id="{2F6AFE96-6AD5-D44D-8B0B-996CED31F2F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E9A291C9-B40C-C043-80C7-8C5D81634428}"/>
                  </a:ext>
                </a:extLst>
              </p:cNvPr>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439" name="Picture 10" descr="High-Rez-OWL-Logo.png">
                <a:extLst>
                  <a:ext uri="{FF2B5EF4-FFF2-40B4-BE49-F238E27FC236}">
                    <a16:creationId xmlns:a16="http://schemas.microsoft.com/office/drawing/2014/main" id="{3033A294-649F-7D45-9F9D-5E8131156F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a:extLst>
                <a:ext uri="{FF2B5EF4-FFF2-40B4-BE49-F238E27FC236}">
                  <a16:creationId xmlns:a16="http://schemas.microsoft.com/office/drawing/2014/main" id="{566DAADF-9086-5049-9ED0-C187AB489784}"/>
                </a:ext>
              </a:extLst>
            </p:cNvPr>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Making the Reference List</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In-text citations help readers locate the cited source in the References section of the paper. In-text citations follow either a parenthetical format or a narrative format.</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parenthetical citation includes both the author’s last name and year of publication, separated by a comma, in parentheses at the end of the sentence.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EX: Research suggests that the Purdue OWL is a good resource for students (Atkins, 2018).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narrative citation includes the author’s name directly in the sentence, with the year of publication directly following the author’s last name. </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a:t>
            </a:r>
          </a:p>
          <a:p>
            <a:pPr eaLnBrk="1" hangingPunct="1"/>
            <a:endParaRPr lang="en-US" altLang="en-US" sz="2400" dirty="0">
              <a:latin typeface="Optima" panose="02000503060000020004" pitchFamily="2" charset="0"/>
            </a:endParaRPr>
          </a:p>
          <a:p>
            <a:pPr lvl="1" eaLnBrk="1" hangingPunct="1"/>
            <a:r>
              <a:rPr lang="en-US" altLang="en-US" sz="2400" dirty="0">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72050" cy="1276350"/>
            <a:chOff x="4235019" y="215386"/>
            <a:chExt cx="4972416"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In-text Citation: Basics</a:t>
              </a:r>
              <a:endParaRPr lang="en-US" altLang="en-US" dirty="0"/>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If the source you’re citing includes page numbers, add that information to your citation.</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latin typeface="Optima" panose="02000503060000020004" pitchFamily="2" charset="0"/>
              </a:rPr>
              <a:t>For a parenthetical citation, the page number follows the year of publication, separated by a comma, and with a lowercase p and a period before the number (p.)</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Research suggests that the Purdue OWL is a good resource for students (Atkins, 2018, p. 12).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For a narrative citation, the page number comes at the end of the sentence, once again preceded by a lowercase p and a period (p.)</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(p. 12).</a:t>
            </a:r>
            <a:endParaRPr lang="en-US" altLang="ja-JP" sz="2000" dirty="0">
              <a:solidFill>
                <a:srgbClr val="0070C0"/>
              </a:solidFill>
              <a:latin typeface="Optima" panose="02000503060000020004" pitchFamily="2" charset="0"/>
              <a:ea typeface="MS Mincho" panose="02020609040205080304" pitchFamily="49" charset="-128"/>
            </a:endParaRPr>
          </a:p>
          <a:p>
            <a:pPr lvl="1" eaLnBrk="1" hangingPunct="1"/>
            <a:r>
              <a:rPr lang="en-US" altLang="en-US" sz="2000" dirty="0">
                <a:highlight>
                  <a:srgbClr val="FFFF00"/>
                </a:highlight>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08620" cy="1276350"/>
            <a:chOff x="4235019" y="215386"/>
            <a:chExt cx="4908981"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7005176" y="665040"/>
              <a:ext cx="1669170" cy="5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600" dirty="0"/>
                <a:t>In-text Citation: </a:t>
              </a:r>
            </a:p>
            <a:p>
              <a:pPr eaLnBrk="1" hangingPunct="1"/>
              <a:r>
                <a:rPr lang="en-US" altLang="en-US" sz="1600" dirty="0"/>
                <a:t>Page Numbers</a:t>
              </a:r>
              <a:endParaRPr lang="en-US" altLang="en-US" sz="1400" dirty="0"/>
            </a:p>
          </p:txBody>
        </p:sp>
      </p:grpSp>
    </p:spTree>
    <p:extLst>
      <p:ext uri="{BB962C8B-B14F-4D97-AF65-F5344CB8AC3E}">
        <p14:creationId xmlns:p14="http://schemas.microsoft.com/office/powerpoint/2010/main" val="463748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7516587D-8975-5047-A55C-60FB050F6BAE}"/>
              </a:ext>
            </a:extLst>
          </p:cNvPr>
          <p:cNvSpPr txBox="1">
            <a:spLocks noChangeArrowheads="1"/>
          </p:cNvSpPr>
          <p:nvPr/>
        </p:nvSpPr>
        <p:spPr bwMode="auto">
          <a:xfrm>
            <a:off x="529431" y="1663701"/>
            <a:ext cx="808513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When quoting:</a:t>
            </a:r>
          </a:p>
          <a:p>
            <a:pPr eaLnBrk="1" hangingPunct="1"/>
            <a:r>
              <a:rPr lang="en-US" altLang="en-US" sz="2000" dirty="0">
                <a:latin typeface="Optima" panose="02000503060000020004" pitchFamily="2" charset="0"/>
              </a:rPr>
              <a:t>Introduce the quotation with a signal phrase</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r>
              <a:rPr lang="en-US" altLang="ja-JP" sz="2000" dirty="0">
                <a:latin typeface="Optima" panose="02000503060000020004" pitchFamily="2" charset="0"/>
                <a:ea typeface="MS Mincho" panose="02020609040205080304" pitchFamily="49" charset="-128"/>
              </a:rPr>
              <a:t>If using the parenthetical citation, include the author, date of publication, and page number at the end of the quotation. </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As scientific knowledge advances, “the application of CRISPR technology to improve human health is being explored across public and private sectors”(Hong, 2018, p. 503).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If using the narrative-style citation, include the author’s last name in the signal phrase, with the page number at the end of the quote.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Hong (2018) stated that “the application of CRISPR technology to improve human health is being explored across public and private sectors” (p. 503).</a:t>
            </a:r>
          </a:p>
        </p:txBody>
      </p:sp>
      <p:grpSp>
        <p:nvGrpSpPr>
          <p:cNvPr id="20483" name="Group 5">
            <a:extLst>
              <a:ext uri="{FF2B5EF4-FFF2-40B4-BE49-F238E27FC236}">
                <a16:creationId xmlns:a16="http://schemas.microsoft.com/office/drawing/2014/main" id="{1965BAC0-568C-2449-899C-7C52A8071CEF}"/>
              </a:ext>
            </a:extLst>
          </p:cNvPr>
          <p:cNvGrpSpPr>
            <a:grpSpLocks/>
          </p:cNvGrpSpPr>
          <p:nvPr/>
        </p:nvGrpSpPr>
        <p:grpSpPr bwMode="auto">
          <a:xfrm>
            <a:off x="4235450" y="215900"/>
            <a:ext cx="4922838" cy="1276350"/>
            <a:chOff x="4235019" y="215386"/>
            <a:chExt cx="4923971" cy="1277461"/>
          </a:xfrm>
        </p:grpSpPr>
        <p:grpSp>
          <p:nvGrpSpPr>
            <p:cNvPr id="20489" name="Group 5">
              <a:extLst>
                <a:ext uri="{FF2B5EF4-FFF2-40B4-BE49-F238E27FC236}">
                  <a16:creationId xmlns:a16="http://schemas.microsoft.com/office/drawing/2014/main" id="{93C13235-52DA-E74F-A3CA-C8A06C7FA2A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3127A0D4-5A52-6E4C-A2A9-5DA75B63E96D}"/>
                  </a:ext>
                </a:extLst>
              </p:cNvPr>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492" name="Picture 10" descr="High-Rez-OWL-Logo.png">
                <a:extLst>
                  <a:ext uri="{FF2B5EF4-FFF2-40B4-BE49-F238E27FC236}">
                    <a16:creationId xmlns:a16="http://schemas.microsoft.com/office/drawing/2014/main" id="{75361B18-B059-2748-9DB7-C3ED18E61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a:extLst>
                <a:ext uri="{FF2B5EF4-FFF2-40B4-BE49-F238E27FC236}">
                  <a16:creationId xmlns:a16="http://schemas.microsoft.com/office/drawing/2014/main" id="{1A10946D-8F6D-B645-AF1B-0F8E9886042B}"/>
                </a:ext>
              </a:extLst>
            </p:cNvPr>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Quotations</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id="{42321F6A-B437-724E-82CC-593B7DA5FF60}"/>
              </a:ext>
            </a:extLst>
          </p:cNvPr>
          <p:cNvSpPr txBox="1">
            <a:spLocks noChangeArrowheads="1"/>
          </p:cNvSpPr>
          <p:nvPr/>
        </p:nvSpPr>
        <p:spPr bwMode="auto">
          <a:xfrm>
            <a:off x="304800" y="1713041"/>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Follow the same guidelines for parenthetical and narrative citations when summarizing or paraphrasing a longer chunk of text.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Parenthetical citation: </a:t>
            </a:r>
            <a:br>
              <a:rPr lang="en-US" altLang="en-US" sz="2000" dirty="0">
                <a:latin typeface="Optima" panose="02000503060000020004" pitchFamily="2" charset="0"/>
              </a:rPr>
            </a:br>
            <a:br>
              <a:rPr lang="en-US" altLang="en-US" sz="2000" dirty="0">
                <a:latin typeface="Optima" panose="02000503060000020004" pitchFamily="2" charset="0"/>
              </a:rPr>
            </a:br>
            <a:r>
              <a:rPr lang="en-US" altLang="en-US" sz="2000" dirty="0">
                <a:latin typeface="Optima" panose="02000503060000020004" pitchFamily="2" charset="0"/>
              </a:rPr>
              <a:t>	</a:t>
            </a:r>
            <a:r>
              <a:rPr lang="en-US" altLang="en-US" sz="2000" dirty="0">
                <a:solidFill>
                  <a:srgbClr val="0070C0"/>
                </a:solidFill>
                <a:latin typeface="Optima" panose="02000503060000020004" pitchFamily="2" charset="0"/>
              </a:rPr>
              <a:t>EX: In one study that consisted of 467 young adults, it was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(Berryman, Ferguson, &amp; Negy, 2018).</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Narrative citation: </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Berryman, Ferguson, and Negy (2018) sampled 467 young adults about their social media use and mental health and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a:t>
            </a:r>
          </a:p>
        </p:txBody>
      </p:sp>
      <p:grpSp>
        <p:nvGrpSpPr>
          <p:cNvPr id="21507" name="Group 13">
            <a:extLst>
              <a:ext uri="{FF2B5EF4-FFF2-40B4-BE49-F238E27FC236}">
                <a16:creationId xmlns:a16="http://schemas.microsoft.com/office/drawing/2014/main" id="{80FD1B1D-2CE9-3B4E-B327-DEFA19B17F89}"/>
              </a:ext>
            </a:extLst>
          </p:cNvPr>
          <p:cNvGrpSpPr>
            <a:grpSpLocks/>
          </p:cNvGrpSpPr>
          <p:nvPr/>
        </p:nvGrpSpPr>
        <p:grpSpPr bwMode="auto">
          <a:xfrm>
            <a:off x="4235450" y="215900"/>
            <a:ext cx="4975225" cy="1276350"/>
            <a:chOff x="4235019" y="215386"/>
            <a:chExt cx="4976270" cy="1277461"/>
          </a:xfrm>
        </p:grpSpPr>
        <p:grpSp>
          <p:nvGrpSpPr>
            <p:cNvPr id="21511" name="Group 5">
              <a:extLst>
                <a:ext uri="{FF2B5EF4-FFF2-40B4-BE49-F238E27FC236}">
                  <a16:creationId xmlns:a16="http://schemas.microsoft.com/office/drawing/2014/main" id="{545C92DB-C039-0D49-9DB7-EC23C02FAE16}"/>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5217078D-7A45-924A-8EAB-341F8667DB2B}"/>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1514" name="Picture 17" descr="High-Rez-OWL-Logo.png">
                <a:extLst>
                  <a:ext uri="{FF2B5EF4-FFF2-40B4-BE49-F238E27FC236}">
                    <a16:creationId xmlns:a16="http://schemas.microsoft.com/office/drawing/2014/main" id="{F93DFBB4-B6EA-E74F-AE24-F7B43AF46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a:extLst>
                <a:ext uri="{FF2B5EF4-FFF2-40B4-BE49-F238E27FC236}">
                  <a16:creationId xmlns:a16="http://schemas.microsoft.com/office/drawing/2014/main" id="{AF3DD7B1-786F-4442-8928-9E330776A253}"/>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Summary or Paraphrase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id="{2706A04A-A072-914D-AF17-E1EFF68E9B71}"/>
              </a:ext>
            </a:extLst>
          </p:cNvPr>
          <p:cNvSpPr txBox="1">
            <a:spLocks noChangeArrowheads="1"/>
          </p:cNvSpPr>
          <p:nvPr/>
        </p:nvSpPr>
        <p:spPr bwMode="auto">
          <a:xfrm>
            <a:off x="304800" y="173661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Tahoma" panose="020B0604030504040204" pitchFamily="34" charset="0"/>
              </a:rPr>
              <a:t>Introduce quotations with signal phrases, e.g.:</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According to Reynolds (2019), </a:t>
            </a:r>
            <a:r>
              <a:rPr lang="ja-JP" altLang="en-US" sz="200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Reynolds (2019) argued that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signal verbs such as:</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acknowledged, contended, maintained,</a:t>
            </a:r>
          </a:p>
          <a:p>
            <a:pPr eaLnBrk="1" hangingPunct="1"/>
            <a:r>
              <a:rPr lang="en-US" altLang="en-US" sz="2000" dirty="0">
                <a:solidFill>
                  <a:srgbClr val="0070C0"/>
                </a:solidFill>
                <a:latin typeface="Optima" panose="02000503060000020004" pitchFamily="2" charset="0"/>
                <a:cs typeface="Tahoma" panose="020B0604030504040204" pitchFamily="34" charset="0"/>
              </a:rPr>
              <a:t>		responded, reported, argued, concluded, etc.</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the past tense or the present perfect tense of verbs in signal phrases when they discuss past events. </a:t>
            </a:r>
          </a:p>
          <a:p>
            <a:pPr eaLnBrk="1" hangingPunct="1"/>
            <a:endParaRPr lang="en-US" altLang="en-US" sz="2000" dirty="0">
              <a:latin typeface="Optima" panose="02000503060000020004" pitchFamily="2" charset="0"/>
              <a:cs typeface="Tahoma" panose="020B0604030504040204" pitchFamily="34" charset="0"/>
            </a:endParaRPr>
          </a:p>
        </p:txBody>
      </p:sp>
      <p:grpSp>
        <p:nvGrpSpPr>
          <p:cNvPr id="24579" name="Group 7">
            <a:extLst>
              <a:ext uri="{FF2B5EF4-FFF2-40B4-BE49-F238E27FC236}">
                <a16:creationId xmlns:a16="http://schemas.microsoft.com/office/drawing/2014/main" id="{9BB1C564-4474-CF44-B2F8-F89AD84596A5}"/>
              </a:ext>
            </a:extLst>
          </p:cNvPr>
          <p:cNvGrpSpPr>
            <a:grpSpLocks/>
          </p:cNvGrpSpPr>
          <p:nvPr/>
        </p:nvGrpSpPr>
        <p:grpSpPr bwMode="auto">
          <a:xfrm>
            <a:off x="4235450" y="215900"/>
            <a:ext cx="4908550" cy="1276350"/>
            <a:chOff x="4235019" y="215386"/>
            <a:chExt cx="4908981" cy="1277461"/>
          </a:xfrm>
        </p:grpSpPr>
        <p:grpSp>
          <p:nvGrpSpPr>
            <p:cNvPr id="24580" name="Group 5">
              <a:extLst>
                <a:ext uri="{FF2B5EF4-FFF2-40B4-BE49-F238E27FC236}">
                  <a16:creationId xmlns:a16="http://schemas.microsoft.com/office/drawing/2014/main" id="{6E8DAB2A-B06A-B941-A876-0F6957D82C5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D6C20E8-CFF8-674B-9396-A3DAE27B4C4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4583" name="Picture 11" descr="High-Rez-OWL-Logo.png">
                <a:extLst>
                  <a:ext uri="{FF2B5EF4-FFF2-40B4-BE49-F238E27FC236}">
                    <a16:creationId xmlns:a16="http://schemas.microsoft.com/office/drawing/2014/main" id="{E39FACC0-81D5-3849-B17C-8C0F519C4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a:extLst>
                <a:ext uri="{FF2B5EF4-FFF2-40B4-BE49-F238E27FC236}">
                  <a16:creationId xmlns:a16="http://schemas.microsoft.com/office/drawing/2014/main" id="{D3070817-C626-D043-8057-2EA8F09DECB0}"/>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Signal Words</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a:extLst>
              <a:ext uri="{FF2B5EF4-FFF2-40B4-BE49-F238E27FC236}">
                <a16:creationId xmlns:a16="http://schemas.microsoft.com/office/drawing/2014/main" id="{A80CC06A-5B07-1D42-96D9-ADEAE7B869B4}"/>
              </a:ext>
            </a:extLst>
          </p:cNvPr>
          <p:cNvSpPr txBox="1">
            <a:spLocks noChangeArrowheads="1"/>
          </p:cNvSpPr>
          <p:nvPr/>
        </p:nvSpPr>
        <p:spPr bwMode="auto">
          <a:xfrm>
            <a:off x="304800" y="1748583"/>
            <a:ext cx="8534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the parenthetical citation includes two or more works:</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Order them </a:t>
            </a:r>
            <a:r>
              <a:rPr lang="en-US" altLang="en-US" sz="2000" dirty="0">
                <a:latin typeface="Optima" panose="02000503060000020004" pitchFamily="2" charset="0"/>
              </a:rPr>
              <a:t>in the same way they appear in the reference list—the author’</a:t>
            </a:r>
            <a:r>
              <a:rPr lang="en-US" altLang="ja-JP" sz="2000" dirty="0">
                <a:latin typeface="Optima" panose="02000503060000020004" pitchFamily="2" charset="0"/>
                <a:ea typeface="MS Mincho" panose="02020609040205080304" pitchFamily="49" charset="-128"/>
              </a:rPr>
              <a:t>s name, the year of publication—separated by a </a:t>
            </a:r>
            <a:r>
              <a:rPr lang="en-US" altLang="en-US" sz="2000" dirty="0">
                <a:latin typeface="Optima" panose="02000503060000020004" pitchFamily="2" charset="0"/>
              </a:rPr>
              <a:t>semi-colon.</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Lorem ipsum dolor sit amet (Adams, 2018; Collins, 2017).</a:t>
            </a:r>
          </a:p>
          <a:p>
            <a:pPr eaLnBrk="1" hangingPunct="1">
              <a:buFont typeface="Arial" panose="020B0604020202020204" pitchFamily="34" charset="0"/>
              <a:buChar char="•"/>
            </a:pPr>
            <a:endParaRPr lang="en-US" altLang="ja-JP" sz="2000" dirty="0">
              <a:highlight>
                <a:srgbClr val="FFFF00"/>
              </a:highlight>
              <a:latin typeface="Optima" panose="02000503060000020004" pitchFamily="2" charset="0"/>
              <a:ea typeface="MS Mincho" panose="02020609040205080304" pitchFamily="49" charset="-128"/>
            </a:endParaRPr>
          </a:p>
          <a:p>
            <a:pPr eaLnBrk="1" hangingPunct="1"/>
            <a:endParaRPr lang="en-US" altLang="en-US" sz="2000" dirty="0">
              <a:solidFill>
                <a:srgbClr val="0070C0"/>
              </a:solidFill>
              <a:highlight>
                <a:srgbClr val="FFFF00"/>
              </a:highlight>
              <a:latin typeface="Optima" panose="02000503060000020004" pitchFamily="2" charset="0"/>
            </a:endParaRPr>
          </a:p>
        </p:txBody>
      </p:sp>
      <p:grpSp>
        <p:nvGrpSpPr>
          <p:cNvPr id="25603" name="Group 7">
            <a:extLst>
              <a:ext uri="{FF2B5EF4-FFF2-40B4-BE49-F238E27FC236}">
                <a16:creationId xmlns:a16="http://schemas.microsoft.com/office/drawing/2014/main" id="{0AE720BE-3883-2342-A0A4-E84185D839D2}"/>
              </a:ext>
            </a:extLst>
          </p:cNvPr>
          <p:cNvGrpSpPr>
            <a:grpSpLocks/>
          </p:cNvGrpSpPr>
          <p:nvPr/>
        </p:nvGrpSpPr>
        <p:grpSpPr bwMode="auto">
          <a:xfrm>
            <a:off x="4235450" y="215900"/>
            <a:ext cx="5026025" cy="1276350"/>
            <a:chOff x="4235019" y="215386"/>
            <a:chExt cx="5025783" cy="1277461"/>
          </a:xfrm>
        </p:grpSpPr>
        <p:grpSp>
          <p:nvGrpSpPr>
            <p:cNvPr id="25607" name="Group 5">
              <a:extLst>
                <a:ext uri="{FF2B5EF4-FFF2-40B4-BE49-F238E27FC236}">
                  <a16:creationId xmlns:a16="http://schemas.microsoft.com/office/drawing/2014/main" id="{4DC44AC3-06E9-F948-9FDF-558351B7DF6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5C1E57D9-EE4E-F942-AA44-7BDA05AA4730}"/>
                  </a:ext>
                </a:extLst>
              </p:cNvPr>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5610" name="Picture 11" descr="High-Rez-OWL-Logo.png">
                <a:extLst>
                  <a:ext uri="{FF2B5EF4-FFF2-40B4-BE49-F238E27FC236}">
                    <a16:creationId xmlns:a16="http://schemas.microsoft.com/office/drawing/2014/main" id="{612BFB31-D1AC-EE42-8F56-46ED2E9E6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a:extLst>
                <a:ext uri="{FF2B5EF4-FFF2-40B4-BE49-F238E27FC236}">
                  <a16:creationId xmlns:a16="http://schemas.microsoft.com/office/drawing/2014/main" id="{FC3AA6E2-2528-E64A-B45C-EC0A7C2143F7}"/>
                </a:ext>
              </a:extLst>
            </p:cNvPr>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Two or More Works</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4C29E813-E406-7F41-A8D2-EE42B0FBE31E}"/>
              </a:ext>
            </a:extLst>
          </p:cNvPr>
          <p:cNvSpPr txBox="1">
            <a:spLocks noChangeArrowheads="1"/>
          </p:cNvSpPr>
          <p:nvPr/>
        </p:nvSpPr>
        <p:spPr bwMode="auto">
          <a:xfrm>
            <a:off x="377825" y="1616075"/>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two authors: </a:t>
            </a:r>
          </a:p>
          <a:p>
            <a:pPr eaLnBrk="1" hangingPunct="1">
              <a:buFont typeface="Arial" panose="020B0604020202020204" pitchFamily="34" charset="0"/>
              <a:buChar char="•"/>
            </a:pPr>
            <a:r>
              <a:rPr lang="en-US" altLang="en-US" sz="2000" b="1" dirty="0">
                <a:latin typeface="Optima" panose="02000503060000020004" pitchFamily="2" charset="0"/>
              </a:rPr>
              <a:t>In the narrative citation</a:t>
            </a:r>
            <a:r>
              <a:rPr lang="en-US" altLang="en-US" sz="2000" dirty="0">
                <a:latin typeface="Optima" panose="02000503060000020004" pitchFamily="2" charset="0"/>
              </a:rPr>
              <a:t>,</a:t>
            </a:r>
            <a:r>
              <a:rPr lang="en-US" altLang="en-US" sz="2000" b="1" dirty="0">
                <a:latin typeface="Optima" panose="02000503060000020004" pitchFamily="2" charset="0"/>
              </a:rPr>
              <a:t> </a:t>
            </a:r>
            <a:r>
              <a:rPr lang="en-US" altLang="en-US" sz="2000" dirty="0">
                <a:latin typeface="Optima" panose="02000503060000020004" pitchFamily="2" charset="0"/>
              </a:rPr>
              <a:t>use “</a:t>
            </a:r>
            <a:r>
              <a:rPr lang="en-US" altLang="ja-JP" sz="2000" dirty="0">
                <a:latin typeface="Optima" panose="02000503060000020004" pitchFamily="2" charset="0"/>
                <a:ea typeface="MS Mincho" panose="02020609040205080304" pitchFamily="49" charset="-128"/>
              </a:rPr>
              <a:t>and” </a:t>
            </a:r>
            <a:r>
              <a:rPr lang="en-US" altLang="en-US" sz="2000" dirty="0">
                <a:latin typeface="Optima" panose="02000503060000020004" pitchFamily="2" charset="0"/>
              </a:rPr>
              <a:t>in between the authors’ </a:t>
            </a:r>
            <a:r>
              <a:rPr lang="en-US" altLang="ja-JP" sz="2000" dirty="0">
                <a:latin typeface="Optima" panose="02000503060000020004" pitchFamily="2" charset="0"/>
                <a:ea typeface="MS Mincho" panose="02020609040205080304" pitchFamily="49" charset="-128"/>
              </a:rPr>
              <a:t>names</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EX: According to scientists Depietri </a:t>
            </a:r>
            <a:r>
              <a:rPr lang="en-US" altLang="ja-JP" sz="2000" b="1" dirty="0">
                <a:solidFill>
                  <a:srgbClr val="0070C0"/>
                </a:solidFill>
                <a:latin typeface="Optima" panose="02000503060000020004" pitchFamily="2" charset="0"/>
                <a:ea typeface="MS Mincho" panose="02020609040205080304" pitchFamily="49" charset="-128"/>
              </a:rPr>
              <a:t>and </a:t>
            </a:r>
            <a:r>
              <a:rPr lang="en-US" altLang="ja-JP" sz="2000" dirty="0">
                <a:solidFill>
                  <a:srgbClr val="0070C0"/>
                </a:solidFill>
                <a:latin typeface="Optima" panose="02000503060000020004" pitchFamily="2" charset="0"/>
                <a:ea typeface="MS Mincho" panose="02020609040205080304" pitchFamily="49" charset="-128"/>
              </a:rPr>
              <a:t>McPhearson (2018), “Understanding the occurrence and impacts of historical climatic hazards is critical to better interpret current hazard trends” (p. 96).</a:t>
            </a: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b="1" dirty="0">
                <a:latin typeface="Optima" panose="02000503060000020004" pitchFamily="2" charset="0"/>
              </a:rPr>
              <a:t>In</a:t>
            </a:r>
            <a:r>
              <a:rPr lang="en-US" altLang="ja-JP" sz="2000" b="1" dirty="0">
                <a:latin typeface="Optima" panose="02000503060000020004" pitchFamily="2" charset="0"/>
                <a:ea typeface="MS Mincho" panose="02020609040205080304" pitchFamily="49" charset="-128"/>
              </a:rPr>
              <a:t> the parenthetical citation</a:t>
            </a:r>
            <a:r>
              <a:rPr lang="en-US" altLang="ja-JP" sz="2000" dirty="0">
                <a:latin typeface="Optima" panose="02000503060000020004" pitchFamily="2" charset="0"/>
                <a:ea typeface="MS Mincho" panose="02020609040205080304" pitchFamily="49" charset="-128"/>
              </a:rPr>
              <a:t>, use “&amp;” between names</a:t>
            </a:r>
          </a:p>
          <a:p>
            <a:pPr eaLnBrk="1" hangingPunct="1"/>
            <a:endParaRPr lang="en-US" altLang="en-US" sz="2000" dirty="0">
              <a:latin typeface="Optima" panose="02000503060000020004" pitchFamily="2" charset="0"/>
              <a:ea typeface="MS Mincho" panose="02020609040205080304" pitchFamily="49" charset="-128"/>
            </a:endParaRPr>
          </a:p>
          <a:p>
            <a:pPr eaLnBrk="1" hangingPunct="1"/>
            <a:r>
              <a:rPr lang="en-US" altLang="en-US" sz="2000" dirty="0">
                <a:latin typeface="Optima" panose="02000503060000020004" pitchFamily="2" charset="0"/>
                <a:ea typeface="MS Mincho" panose="02020609040205080304" pitchFamily="49" charset="-128"/>
              </a:rPr>
              <a:t>	</a:t>
            </a:r>
            <a:r>
              <a:rPr lang="en-US" altLang="en-US" sz="2000" dirty="0">
                <a:solidFill>
                  <a:srgbClr val="0070C0"/>
                </a:solidFill>
                <a:latin typeface="Optima" panose="02000503060000020004" pitchFamily="2" charset="0"/>
                <a:ea typeface="MS Mincho" panose="02020609040205080304" pitchFamily="49" charset="-128"/>
              </a:rPr>
              <a:t>EX: When examining potential climate threats, </a:t>
            </a:r>
            <a:r>
              <a:rPr lang="en-US" altLang="ja-JP" sz="2000" dirty="0">
                <a:solidFill>
                  <a:srgbClr val="0070C0"/>
                </a:solidFill>
                <a:latin typeface="Optima" panose="02000503060000020004" pitchFamily="2" charset="0"/>
                <a:ea typeface="MS Mincho" panose="02020609040205080304" pitchFamily="49" charset="-128"/>
              </a:rPr>
              <a:t>“Understanding the occurrence and impacts of historical climatic hazards is critical to better interpret current hazard trends” (Depietri </a:t>
            </a:r>
            <a:r>
              <a:rPr lang="en-US" altLang="ja-JP" sz="2000" b="1" dirty="0">
                <a:solidFill>
                  <a:srgbClr val="0070C0"/>
                </a:solidFill>
                <a:latin typeface="Optima" panose="02000503060000020004" pitchFamily="2" charset="0"/>
                <a:ea typeface="MS Mincho" panose="02020609040205080304" pitchFamily="49" charset="-128"/>
              </a:rPr>
              <a:t>&amp;</a:t>
            </a:r>
            <a:r>
              <a:rPr lang="en-US" altLang="ja-JP" sz="2000" dirty="0">
                <a:solidFill>
                  <a:srgbClr val="0070C0"/>
                </a:solidFill>
                <a:latin typeface="Optima" panose="02000503060000020004" pitchFamily="2" charset="0"/>
                <a:ea typeface="MS Mincho" panose="02020609040205080304" pitchFamily="49" charset="-128"/>
              </a:rPr>
              <a:t> McPhearson, 2018, p. 96). </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26627" name="Group 7">
            <a:extLst>
              <a:ext uri="{FF2B5EF4-FFF2-40B4-BE49-F238E27FC236}">
                <a16:creationId xmlns:a16="http://schemas.microsoft.com/office/drawing/2014/main" id="{DF408908-23AE-4445-BEEE-3AF7220BAFAC}"/>
              </a:ext>
            </a:extLst>
          </p:cNvPr>
          <p:cNvGrpSpPr>
            <a:grpSpLocks/>
          </p:cNvGrpSpPr>
          <p:nvPr/>
        </p:nvGrpSpPr>
        <p:grpSpPr bwMode="auto">
          <a:xfrm>
            <a:off x="4235450" y="215900"/>
            <a:ext cx="5049838" cy="1276350"/>
            <a:chOff x="4235019" y="215386"/>
            <a:chExt cx="5050963" cy="1277461"/>
          </a:xfrm>
        </p:grpSpPr>
        <p:grpSp>
          <p:nvGrpSpPr>
            <p:cNvPr id="26633" name="Group 5">
              <a:extLst>
                <a:ext uri="{FF2B5EF4-FFF2-40B4-BE49-F238E27FC236}">
                  <a16:creationId xmlns:a16="http://schemas.microsoft.com/office/drawing/2014/main" id="{4C97B833-484D-A741-952F-7FC274E2028A}"/>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FA84116-A0C2-8F46-9E31-4177A6CA1849}"/>
                  </a:ext>
                </a:extLst>
              </p:cNvPr>
              <p:cNvSpPr/>
              <p:nvPr/>
            </p:nvSpPr>
            <p:spPr>
              <a:xfrm>
                <a:off x="0" y="3193255"/>
                <a:ext cx="9145233"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6636" name="Picture 11" descr="High-Rez-OWL-Logo.png">
                <a:extLst>
                  <a:ext uri="{FF2B5EF4-FFF2-40B4-BE49-F238E27FC236}">
                    <a16:creationId xmlns:a16="http://schemas.microsoft.com/office/drawing/2014/main" id="{B919318E-06B9-7A4D-A47B-FD0BB1BFD2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a:extLst>
                <a:ext uri="{FF2B5EF4-FFF2-40B4-BE49-F238E27FC236}">
                  <a16:creationId xmlns:a16="http://schemas.microsoft.com/office/drawing/2014/main" id="{BAC1BC10-83F6-FE42-AA13-CB7C2EC6F1AB}"/>
                </a:ext>
              </a:extLst>
            </p:cNvPr>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Two Authors</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2336393"/>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First-person pronouns rather than third-person</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We</a:t>
            </a:r>
            <a:r>
              <a:rPr lang="en-US" altLang="en-US" sz="2400" dirty="0">
                <a:latin typeface="Optima" panose="02000503060000020004" pitchFamily="2" charset="0"/>
              </a:rPr>
              <a:t> conducted an experiment…”</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The authors </a:t>
            </a:r>
            <a:r>
              <a:rPr lang="en-US" altLang="en-US" sz="2400" dirty="0">
                <a:latin typeface="Optima" panose="02000503060000020004" pitchFamily="2" charset="0"/>
              </a:rPr>
              <a:t>conducted an experiment….”</a:t>
            </a:r>
            <a:endParaRPr lang="en-US" altLang="en-US" sz="3000" dirty="0">
              <a:solidFill>
                <a:srgbClr val="FF0000"/>
              </a:solidFill>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08261" cy="1276350"/>
            <a:chOff x="4235019" y="215386"/>
            <a:chExt cx="4908981"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798234C0-39EB-4D42-BF70-D7DC1AD80FFF}"/>
                  </a:ext>
                </a:extLst>
              </p:cNvPr>
              <p:cNvSpPr/>
              <p:nvPr/>
            </p:nvSpPr>
            <p:spPr>
              <a:xfrm>
                <a:off x="0"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6938760" y="739687"/>
              <a:ext cx="180236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Point of View</a:t>
              </a:r>
              <a:endParaRPr lang="en-US" altLang="en-US" dirty="0"/>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a:extLst>
              <a:ext uri="{FF2B5EF4-FFF2-40B4-BE49-F238E27FC236}">
                <a16:creationId xmlns:a16="http://schemas.microsoft.com/office/drawing/2014/main" id="{604003D8-7408-0046-945F-6A02F5478B51}"/>
              </a:ext>
            </a:extLst>
          </p:cNvPr>
          <p:cNvSpPr txBox="1">
            <a:spLocks noChangeArrowheads="1"/>
          </p:cNvSpPr>
          <p:nvPr/>
        </p:nvSpPr>
        <p:spPr bwMode="auto">
          <a:xfrm>
            <a:off x="304800" y="1663701"/>
            <a:ext cx="853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cs typeface="Arial" panose="020B0604020202020204" pitchFamily="34" charset="0"/>
              </a:rPr>
              <a:t>When citing a work with three or more authors: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cs typeface="Arial" panose="020B0604020202020204" pitchFamily="34" charset="0"/>
              </a:rPr>
              <a:t>list the name of the first author plus “et al.” in every citation. </a:t>
            </a:r>
          </a:p>
          <a:p>
            <a:pPr eaLnBrk="1" hangingPunct="1"/>
            <a:endParaRPr lang="en-US" altLang="en-US" sz="2000" dirty="0">
              <a:latin typeface="Optima" panose="02000503060000020004" pitchFamily="2" charset="0"/>
              <a:cs typeface="Arial" panose="020B0604020202020204" pitchFamily="34" charset="0"/>
            </a:endParaRPr>
          </a:p>
          <a:p>
            <a:pPr eaLnBrk="1" hangingPunct="1"/>
            <a:r>
              <a:rPr lang="en-US" altLang="en-US" sz="2000" dirty="0">
                <a:latin typeface="Optima" panose="02000503060000020004" pitchFamily="2" charset="0"/>
                <a:cs typeface="Arial" panose="020B0604020202020204" pitchFamily="34" charset="0"/>
              </a:rPr>
              <a:t>	</a:t>
            </a:r>
            <a:r>
              <a:rPr lang="en-US" altLang="en-US" sz="2000" dirty="0">
                <a:solidFill>
                  <a:srgbClr val="0070C0"/>
                </a:solidFill>
                <a:latin typeface="Optima" panose="02000503060000020004" pitchFamily="2" charset="0"/>
                <a:cs typeface="Arial" panose="020B0604020202020204" pitchFamily="34" charset="0"/>
              </a:rPr>
              <a:t>EX: Lin et al. (2019) examined how weather conditions affect the popularity of the bikesharing program in Beijing.  </a:t>
            </a:r>
          </a:p>
          <a:p>
            <a:pPr eaLnBrk="1" hangingPunct="1"/>
            <a:endParaRPr lang="en-US" altLang="en-US" sz="2000" dirty="0">
              <a:solidFill>
                <a:srgbClr val="0070C0"/>
              </a:solidFill>
              <a:latin typeface="Optima" panose="02000503060000020004" pitchFamily="2" charset="0"/>
              <a:cs typeface="Arial" panose="020B0604020202020204" pitchFamily="34" charset="0"/>
            </a:endParaRPr>
          </a:p>
          <a:p>
            <a:pPr eaLnBrk="1" hangingPunct="1"/>
            <a:r>
              <a:rPr lang="en-US" altLang="en-US" sz="2000" dirty="0">
                <a:solidFill>
                  <a:srgbClr val="0070C0"/>
                </a:solidFill>
                <a:latin typeface="Optima" panose="02000503060000020004" pitchFamily="2" charset="0"/>
                <a:cs typeface="Arial" panose="020B0604020202020204" pitchFamily="34" charset="0"/>
              </a:rPr>
              <a:t>	EX: One study looked at how weather conditions affected the popularity of bikesharing programs, specifically the Beijing Public Bikesharing Program (Lin et al., 2019). </a:t>
            </a:r>
          </a:p>
        </p:txBody>
      </p:sp>
      <p:grpSp>
        <p:nvGrpSpPr>
          <p:cNvPr id="27651" name="Group 7">
            <a:extLst>
              <a:ext uri="{FF2B5EF4-FFF2-40B4-BE49-F238E27FC236}">
                <a16:creationId xmlns:a16="http://schemas.microsoft.com/office/drawing/2014/main" id="{2DF78A14-1784-EE44-847C-6E5FE9344A1A}"/>
              </a:ext>
            </a:extLst>
          </p:cNvPr>
          <p:cNvGrpSpPr>
            <a:grpSpLocks/>
          </p:cNvGrpSpPr>
          <p:nvPr/>
        </p:nvGrpSpPr>
        <p:grpSpPr bwMode="auto">
          <a:xfrm>
            <a:off x="4235450" y="215900"/>
            <a:ext cx="4980115" cy="1276350"/>
            <a:chOff x="4235019" y="215386"/>
            <a:chExt cx="4981315" cy="1277461"/>
          </a:xfrm>
        </p:grpSpPr>
        <p:grpSp>
          <p:nvGrpSpPr>
            <p:cNvPr id="27652" name="Group 5">
              <a:extLst>
                <a:ext uri="{FF2B5EF4-FFF2-40B4-BE49-F238E27FC236}">
                  <a16:creationId xmlns:a16="http://schemas.microsoft.com/office/drawing/2014/main" id="{49C56AA3-6B48-804E-9836-93BC0B11DC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D23734BB-3C40-1E4B-B086-F33B743C7EEB}"/>
                  </a:ext>
                </a:extLst>
              </p:cNvPr>
              <p:cNvSpPr/>
              <p:nvPr/>
            </p:nvSpPr>
            <p:spPr>
              <a:xfrm>
                <a:off x="0" y="3193255"/>
                <a:ext cx="914540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7655" name="Picture 11" descr="High-Rez-OWL-Logo.png">
                <a:extLst>
                  <a:ext uri="{FF2B5EF4-FFF2-40B4-BE49-F238E27FC236}">
                    <a16:creationId xmlns:a16="http://schemas.microsoft.com/office/drawing/2014/main" id="{D565BD74-0CF7-AD4A-9F11-37F16F468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a:extLst>
                <a:ext uri="{FF2B5EF4-FFF2-40B4-BE49-F238E27FC236}">
                  <a16:creationId xmlns:a16="http://schemas.microsoft.com/office/drawing/2014/main" id="{47676B2C-EE20-134B-854C-5801C8980ED3}"/>
                </a:ext>
              </a:extLst>
            </p:cNvPr>
            <p:cNvSpPr txBox="1">
              <a:spLocks noChangeArrowheads="1"/>
            </p:cNvSpPr>
            <p:nvPr/>
          </p:nvSpPr>
          <p:spPr bwMode="auto">
            <a:xfrm>
              <a:off x="6613713" y="641443"/>
              <a:ext cx="260262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3+ Authors</a:t>
              </a: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id="{E1EB4529-2860-DD44-9EF8-76B3573605FC}"/>
              </a:ext>
            </a:extLst>
          </p:cNvPr>
          <p:cNvSpPr txBox="1">
            <a:spLocks noChangeArrowheads="1"/>
          </p:cNvSpPr>
          <p:nvPr/>
        </p:nvSpPr>
        <p:spPr bwMode="auto">
          <a:xfrm>
            <a:off x="304800" y="1663701"/>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an unknown author:</a:t>
            </a:r>
          </a:p>
          <a:p>
            <a:pPr eaLnBrk="1" hangingPunct="1">
              <a:buFont typeface="Arial" panose="020B0604020202020204" pitchFamily="34" charset="0"/>
              <a:buChar char="•"/>
            </a:pPr>
            <a:r>
              <a:rPr lang="en-US" altLang="en-US" sz="2000" dirty="0">
                <a:latin typeface="Optima" panose="02000503060000020004" pitchFamily="2" charset="0"/>
              </a:rPr>
              <a:t>Use the source’</a:t>
            </a:r>
            <a:r>
              <a:rPr lang="en-US" altLang="ja-JP" sz="2000" dirty="0">
                <a:latin typeface="Optima" panose="02000503060000020004" pitchFamily="2" charset="0"/>
                <a:ea typeface="MS Mincho" panose="02020609040205080304" pitchFamily="49" charset="-128"/>
              </a:rPr>
              <a:t>s full title in the narrative citation.</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Cite the first word of the title followed by the year of publication in the parenthetical citation.</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en-US" sz="2000" dirty="0">
                <a:solidFill>
                  <a:srgbClr val="0070C0"/>
                </a:solidFill>
                <a:latin typeface="Optima" panose="02000503060000020004" pitchFamily="2" charset="0"/>
              </a:rPr>
              <a:t>	EX: According to </a:t>
            </a:r>
            <a:r>
              <a:rPr lang="en-US" altLang="en-US" sz="2000" dirty="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ea typeface="MS Mincho" panose="02020609040205080304" pitchFamily="49" charset="-128"/>
              </a:rPr>
              <a:t>Here’s How Gardening Benefits Your Health</a:t>
            </a:r>
            <a:r>
              <a:rPr lang="en-US" altLang="en-US" sz="2000" dirty="0">
                <a:solidFill>
                  <a:srgbClr val="0070C0"/>
                </a:solidFill>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(2018)</a:t>
            </a:r>
          </a:p>
          <a:p>
            <a:pPr algn="ct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a:t>
            </a:r>
            <a:r>
              <a:rPr lang="en-US" altLang="en-US" sz="2000" dirty="0">
                <a:solidFill>
                  <a:srgbClr val="0070C0"/>
                </a:solidFill>
                <a:latin typeface="Optima" panose="02000503060000020004" pitchFamily="2" charset="0"/>
                <a:ea typeface="MS Mincho" panose="02020609040205080304" pitchFamily="49" charset="-128"/>
              </a:rPr>
              <a:t>Here’s</a:t>
            </a:r>
            <a:r>
              <a:rPr lang="en-US" altLang="ja-JP" sz="2000" dirty="0">
                <a:solidFill>
                  <a:srgbClr val="0070C0"/>
                </a:solidFill>
                <a:latin typeface="Optima" panose="02000503060000020004" pitchFamily="2" charset="0"/>
                <a:ea typeface="MS Mincho" panose="02020609040205080304" pitchFamily="49" charset="-128"/>
              </a:rPr>
              <a:t>,” 2018)</a:t>
            </a:r>
            <a:endParaRPr lang="en-US" altLang="ja-JP" sz="2000" dirty="0">
              <a:latin typeface="Optima" panose="02000503060000020004" pitchFamily="2" charset="0"/>
              <a:ea typeface="MS Mincho" panose="02020609040205080304" pitchFamily="49" charset="-128"/>
            </a:endParaRP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Titles:</a:t>
            </a:r>
          </a:p>
          <a:p>
            <a:pPr eaLnBrk="1" hangingPunct="1"/>
            <a:r>
              <a:rPr lang="en-US" altLang="ja-JP" sz="2000" dirty="0">
                <a:latin typeface="Optima" panose="02000503060000020004" pitchFamily="2" charset="0"/>
                <a:ea typeface="MS Mincho" panose="02020609040205080304" pitchFamily="49" charset="-128"/>
              </a:rPr>
              <a:t>	Articles and Chapters = “ ”</a:t>
            </a:r>
          </a:p>
          <a:p>
            <a:pPr eaLnBrk="1" hangingPunct="1"/>
            <a:r>
              <a:rPr lang="en-US" altLang="ja-JP" sz="2000" dirty="0">
                <a:latin typeface="Optima" panose="02000503060000020004" pitchFamily="2" charset="0"/>
                <a:ea typeface="MS Mincho" panose="02020609040205080304" pitchFamily="49" charset="-128"/>
              </a:rPr>
              <a:t>	Books and Reports = </a:t>
            </a:r>
            <a:r>
              <a:rPr lang="en-US" altLang="ja-JP" sz="2000" i="1" dirty="0">
                <a:latin typeface="Optima" panose="02000503060000020004" pitchFamily="2" charset="0"/>
                <a:ea typeface="MS Mincho" panose="02020609040205080304" pitchFamily="49" charset="-128"/>
              </a:rPr>
              <a:t>italicize</a:t>
            </a:r>
          </a:p>
          <a:p>
            <a:pPr eaLnBrk="1" hangingPunct="1"/>
            <a:endParaRPr lang="en-US" altLang="en-US" sz="2000" dirty="0">
              <a:latin typeface="Optima" panose="02000503060000020004" pitchFamily="2" charset="0"/>
            </a:endParaRPr>
          </a:p>
        </p:txBody>
      </p:sp>
      <p:grpSp>
        <p:nvGrpSpPr>
          <p:cNvPr id="29699" name="Group 7">
            <a:extLst>
              <a:ext uri="{FF2B5EF4-FFF2-40B4-BE49-F238E27FC236}">
                <a16:creationId xmlns:a16="http://schemas.microsoft.com/office/drawing/2014/main" id="{6CEF6298-77E8-AB43-8A7E-7AD29C68E632}"/>
              </a:ext>
            </a:extLst>
          </p:cNvPr>
          <p:cNvGrpSpPr>
            <a:grpSpLocks/>
          </p:cNvGrpSpPr>
          <p:nvPr/>
        </p:nvGrpSpPr>
        <p:grpSpPr bwMode="auto">
          <a:xfrm>
            <a:off x="4235450" y="215900"/>
            <a:ext cx="4908550" cy="1276350"/>
            <a:chOff x="4235019" y="215386"/>
            <a:chExt cx="4908981" cy="1277461"/>
          </a:xfrm>
        </p:grpSpPr>
        <p:grpSp>
          <p:nvGrpSpPr>
            <p:cNvPr id="29700" name="Group 5">
              <a:extLst>
                <a:ext uri="{FF2B5EF4-FFF2-40B4-BE49-F238E27FC236}">
                  <a16:creationId xmlns:a16="http://schemas.microsoft.com/office/drawing/2014/main" id="{D1158ACD-70C9-774C-A3AF-742030FD9BA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6281E51-3F70-3542-A0E5-FCF2DEEC00B3}"/>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9703" name="Picture 11" descr="High-Rez-OWL-Logo.png">
                <a:extLst>
                  <a:ext uri="{FF2B5EF4-FFF2-40B4-BE49-F238E27FC236}">
                    <a16:creationId xmlns:a16="http://schemas.microsoft.com/office/drawing/2014/main" id="{5CC59AB8-D489-5D47-B005-AB2C994E5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a:extLst>
                <a:ext uri="{FF2B5EF4-FFF2-40B4-BE49-F238E27FC236}">
                  <a16:creationId xmlns:a16="http://schemas.microsoft.com/office/drawing/2014/main" id="{3959BA63-5F1C-E84E-A152-2467555EC0C2}"/>
                </a:ext>
              </a:extLst>
            </p:cNvPr>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Unknown Author</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id="{DBFF490E-AD1B-554C-9A8A-A1D65A34BFBD}"/>
              </a:ext>
            </a:extLst>
          </p:cNvPr>
          <p:cNvSpPr txBox="1">
            <a:spLocks noChangeArrowheads="1"/>
          </p:cNvSpPr>
          <p:nvPr/>
        </p:nvSpPr>
        <p:spPr bwMode="auto">
          <a:xfrm>
            <a:off x="304800" y="1662380"/>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group author:</a:t>
            </a:r>
          </a:p>
          <a:p>
            <a:pPr eaLnBrk="1" hangingPunct="1">
              <a:buFont typeface="Arial" panose="020B0604020202020204" pitchFamily="34" charset="0"/>
              <a:buChar char="•"/>
            </a:pPr>
            <a:r>
              <a:rPr lang="en-US" altLang="en-US" sz="2000" dirty="0">
                <a:latin typeface="Optima" panose="02000503060000020004" pitchFamily="2" charset="0"/>
              </a:rPr>
              <a:t>Mention the organization the first time you cite the source in either the narrative citation or the parenthetical citation.</a:t>
            </a: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narrative citation</a:t>
            </a:r>
            <a:r>
              <a:rPr lang="en-US" altLang="en-US" sz="2000" dirty="0">
                <a:latin typeface="Optima" panose="02000503060000020004" pitchFamily="2" charset="0"/>
              </a:rPr>
              <a:t>, list the abbreviation before the year of publication in parentheses, separated by a comma.</a:t>
            </a:r>
            <a:br>
              <a:rPr lang="en-US" altLang="en-US" sz="2000" dirty="0">
                <a:latin typeface="Optima" panose="02000503060000020004" pitchFamily="2" charset="0"/>
              </a:rPr>
            </a:b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“The data collected by the Food and Drug Administration (FDA, 2019) confirmed…”</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parenthetical citation</a:t>
            </a:r>
            <a:r>
              <a:rPr lang="en-US" altLang="en-US" sz="2000" dirty="0">
                <a:latin typeface="Optima" panose="02000503060000020004" pitchFamily="2" charset="0"/>
              </a:rPr>
              <a:t>, list the abbreviation in square brackets, followed by a comma and the year of publication.</a:t>
            </a:r>
          </a:p>
          <a:p>
            <a:pPr eaLnBrk="1" hangingPunct="1">
              <a:buFont typeface="Arial" panose="020B0604020202020204" pitchFamily="34" charset="0"/>
              <a:buChar char="•"/>
            </a:pP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(Food and Drug Administration [FDA], 2019). </a:t>
            </a:r>
          </a:p>
          <a:p>
            <a:pPr eaLnBrk="1" hangingPunct="1"/>
            <a:endParaRPr lang="en-US" altLang="en-US" sz="2000" dirty="0">
              <a:latin typeface="Optima" panose="02000503060000020004" pitchFamily="2" charset="0"/>
            </a:endParaRPr>
          </a:p>
        </p:txBody>
      </p:sp>
      <p:grpSp>
        <p:nvGrpSpPr>
          <p:cNvPr id="30723" name="Group 7">
            <a:extLst>
              <a:ext uri="{FF2B5EF4-FFF2-40B4-BE49-F238E27FC236}">
                <a16:creationId xmlns:a16="http://schemas.microsoft.com/office/drawing/2014/main" id="{1D173EFC-3D82-FA4A-8A22-31700AB230C5}"/>
              </a:ext>
            </a:extLst>
          </p:cNvPr>
          <p:cNvGrpSpPr>
            <a:grpSpLocks/>
          </p:cNvGrpSpPr>
          <p:nvPr/>
        </p:nvGrpSpPr>
        <p:grpSpPr bwMode="auto">
          <a:xfrm>
            <a:off x="4235450" y="215900"/>
            <a:ext cx="4908550" cy="1276350"/>
            <a:chOff x="4235019" y="215386"/>
            <a:chExt cx="4908981" cy="1277461"/>
          </a:xfrm>
        </p:grpSpPr>
        <p:grpSp>
          <p:nvGrpSpPr>
            <p:cNvPr id="30726" name="Group 5">
              <a:extLst>
                <a:ext uri="{FF2B5EF4-FFF2-40B4-BE49-F238E27FC236}">
                  <a16:creationId xmlns:a16="http://schemas.microsoft.com/office/drawing/2014/main" id="{71E2F8E9-2B49-7349-B361-0AC9026E5E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96349A1A-320A-3E47-B9AE-D115A44F576C}"/>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729" name="Picture 11" descr="High-Rez-OWL-Logo.png">
                <a:extLst>
                  <a:ext uri="{FF2B5EF4-FFF2-40B4-BE49-F238E27FC236}">
                    <a16:creationId xmlns:a16="http://schemas.microsoft.com/office/drawing/2014/main" id="{F926FA7F-8DC0-E548-9C0A-0EC95B011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a:extLst>
                <a:ext uri="{FF2B5EF4-FFF2-40B4-BE49-F238E27FC236}">
                  <a16:creationId xmlns:a16="http://schemas.microsoft.com/office/drawing/2014/main" id="{A47E177F-B0CA-6F46-BC40-4182750FEA9D}"/>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Group Authors</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D862A8AC-C312-AF4A-8959-B6E0E3FDA343}"/>
              </a:ext>
            </a:extLst>
          </p:cNvPr>
          <p:cNvSpPr txBox="1">
            <a:spLocks noChangeArrowheads="1"/>
          </p:cNvSpPr>
          <p:nvPr/>
        </p:nvSpPr>
        <p:spPr bwMode="auto">
          <a:xfrm>
            <a:off x="672306" y="1663701"/>
            <a:ext cx="77993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authors with the same last names:</a:t>
            </a:r>
          </a:p>
          <a:p>
            <a:pPr eaLnBrk="1" hangingPunct="1">
              <a:buFont typeface="Arial" panose="020B0604020202020204" pitchFamily="34" charset="0"/>
              <a:buChar char="•"/>
            </a:pPr>
            <a:r>
              <a:rPr lang="en-US" altLang="en-US" sz="2000" dirty="0">
                <a:latin typeface="Optima" panose="02000503060000020004" pitchFamily="2" charset="0"/>
              </a:rPr>
              <a:t>Use first initials with the last names.</a:t>
            </a:r>
            <a:endParaRPr lang="en-US" altLang="en-US" sz="2000" b="1"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Davis, 2018; Y. Davis, 2020)</a:t>
            </a:r>
          </a:p>
          <a:p>
            <a:pPr eaLnBrk="1" hangingPunct="1"/>
            <a:endParaRPr lang="en-US" altLang="en-US" sz="2000" dirty="0">
              <a:latin typeface="Optima" panose="02000503060000020004" pitchFamily="2" charset="0"/>
            </a:endParaRPr>
          </a:p>
          <a:p>
            <a:pPr eaLnBrk="1" hangingPunct="1"/>
            <a:r>
              <a:rPr lang="en-US" altLang="en-US" sz="2000" b="1" dirty="0">
                <a:latin typeface="Optima" panose="02000503060000020004" pitchFamily="2" charset="0"/>
              </a:rPr>
              <a:t>When citing two or more works by the same author and published in the same year:</a:t>
            </a:r>
          </a:p>
          <a:p>
            <a:pPr eaLnBrk="1" hangingPunct="1">
              <a:buFont typeface="Arial" panose="020B0604020202020204" pitchFamily="34" charset="0"/>
              <a:buChar char="•"/>
            </a:pPr>
            <a:r>
              <a:rPr lang="en-US" altLang="en-US" sz="2000" dirty="0">
                <a:latin typeface="Optima" panose="02000503060000020004" pitchFamily="2" charset="0"/>
              </a:rPr>
              <a:t>Use lower-case letters (a, b, c) after the year of publication to order the references.</a:t>
            </a:r>
          </a:p>
          <a:p>
            <a:pPr eaLnBrk="1" hangingPunct="1"/>
            <a:r>
              <a:rPr lang="en-US" altLang="en-US" sz="2000" dirty="0">
                <a:latin typeface="Optima" panose="02000503060000020004" pitchFamily="2" charset="0"/>
              </a:rPr>
              <a:t>                 </a:t>
            </a:r>
          </a:p>
          <a:p>
            <a:pPr eaLnBrk="1" hangingPunct="1"/>
            <a:r>
              <a:rPr lang="en-US" altLang="en-US" sz="2000" dirty="0">
                <a:solidFill>
                  <a:srgbClr val="0070C0"/>
                </a:solidFill>
                <a:latin typeface="Optima" panose="02000503060000020004" pitchFamily="2" charset="0"/>
              </a:rPr>
              <a:t>		EX: Chen’</a:t>
            </a:r>
            <a:r>
              <a:rPr lang="en-US" altLang="ja-JP" sz="2000" dirty="0">
                <a:solidFill>
                  <a:srgbClr val="0070C0"/>
                </a:solidFill>
                <a:latin typeface="Optima" panose="02000503060000020004" pitchFamily="2" charset="0"/>
                <a:ea typeface="MS Mincho" panose="02020609040205080304" pitchFamily="49" charset="-128"/>
              </a:rPr>
              <a:t>s (2018a) study of bird migration…</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1747" name="Group 7">
            <a:extLst>
              <a:ext uri="{FF2B5EF4-FFF2-40B4-BE49-F238E27FC236}">
                <a16:creationId xmlns:a16="http://schemas.microsoft.com/office/drawing/2014/main" id="{E0B8F85F-EC69-C540-92FC-E0E254483BC6}"/>
              </a:ext>
            </a:extLst>
          </p:cNvPr>
          <p:cNvGrpSpPr>
            <a:grpSpLocks/>
          </p:cNvGrpSpPr>
          <p:nvPr/>
        </p:nvGrpSpPr>
        <p:grpSpPr bwMode="auto">
          <a:xfrm>
            <a:off x="4235450" y="215900"/>
            <a:ext cx="5048250" cy="1276350"/>
            <a:chOff x="4235019" y="215386"/>
            <a:chExt cx="5048320" cy="1277461"/>
          </a:xfrm>
        </p:grpSpPr>
        <p:grpSp>
          <p:nvGrpSpPr>
            <p:cNvPr id="31748" name="Group 5">
              <a:extLst>
                <a:ext uri="{FF2B5EF4-FFF2-40B4-BE49-F238E27FC236}">
                  <a16:creationId xmlns:a16="http://schemas.microsoft.com/office/drawing/2014/main" id="{7C3CF6D9-7478-6E4E-9FD2-E5A82A3F1E3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B92747E3-79A9-1048-AA9D-B66A51852C13}"/>
                  </a:ext>
                </a:extLst>
              </p:cNvPr>
              <p:cNvSpPr/>
              <p:nvPr/>
            </p:nvSpPr>
            <p:spPr>
              <a:xfrm>
                <a:off x="0" y="3193255"/>
                <a:ext cx="914332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1751" name="Picture 12" descr="High-Rez-OWL-Logo.png">
                <a:extLst>
                  <a:ext uri="{FF2B5EF4-FFF2-40B4-BE49-F238E27FC236}">
                    <a16:creationId xmlns:a16="http://schemas.microsoft.com/office/drawing/2014/main" id="{DACCBE5A-4435-0B41-B1A8-6FD888922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a:extLst>
                <a:ext uri="{FF2B5EF4-FFF2-40B4-BE49-F238E27FC236}">
                  <a16:creationId xmlns:a16="http://schemas.microsoft.com/office/drawing/2014/main" id="{47C908F3-E495-F945-81B9-A350AB87EED9}"/>
                </a:ext>
              </a:extLst>
            </p:cNvPr>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Same Last Name/Author</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a:extLst>
              <a:ext uri="{FF2B5EF4-FFF2-40B4-BE49-F238E27FC236}">
                <a16:creationId xmlns:a16="http://schemas.microsoft.com/office/drawing/2014/main" id="{59FFF465-01BC-A344-ABF1-2C22B8008B3B}"/>
              </a:ext>
            </a:extLst>
          </p:cNvPr>
          <p:cNvSpPr txBox="1">
            <a:spLocks noChangeArrowheads="1"/>
          </p:cNvSpPr>
          <p:nvPr/>
        </p:nvSpPr>
        <p:spPr bwMode="auto">
          <a:xfrm>
            <a:off x="304800" y="1736618"/>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personal communication (interviews, letters, e-mails, etc.):</a:t>
            </a:r>
          </a:p>
          <a:p>
            <a:pPr eaLnBrk="1" hangingPunct="1">
              <a:buFont typeface="Arial" panose="020B0604020202020204" pitchFamily="34" charset="0"/>
              <a:buChar char="•"/>
            </a:pPr>
            <a:r>
              <a:rPr lang="en-US" altLang="en-US" sz="2000" dirty="0">
                <a:latin typeface="Optima" panose="02000503060000020004" pitchFamily="2" charset="0"/>
              </a:rPr>
              <a:t>Include the communicator’</a:t>
            </a:r>
            <a:r>
              <a:rPr lang="en-US" altLang="ja-JP" sz="2000" dirty="0">
                <a:latin typeface="Optima" panose="02000503060000020004" pitchFamily="2" charset="0"/>
                <a:ea typeface="MS Mincho" panose="02020609040205080304" pitchFamily="49" charset="-128"/>
              </a:rPr>
              <a:t>s name, the fact that it was personal communication, and the date of the communication. </a:t>
            </a: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Narrative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E. Anderson (personal communication, January 8, 2020) also claimed that many of her students had difficulties with APA style.</a:t>
            </a:r>
          </a:p>
          <a:p>
            <a:pPr eaLnBrk="1" hangingPunct="1"/>
            <a:endParaRPr lang="en-US" altLang="en-US" sz="2000" dirty="0">
              <a:latin typeface="Optima" panose="02000503060000020004" pitchFamily="2" charset="0"/>
              <a:ea typeface="MS Mincho" panose="02020609040205080304" pitchFamily="49" charset="-128"/>
            </a:endParaRP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Parenthetical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One teacher mentioned that many of her students had difficulties with APA style (Anderson, personal communication, January 8, 2020).</a:t>
            </a:r>
          </a:p>
          <a:p>
            <a:pPr eaLnBrk="1" hangingPunct="1"/>
            <a:endParaRPr lang="en-US" altLang="en-US" sz="2000" dirty="0">
              <a:latin typeface="Optima" panose="02000503060000020004" pitchFamily="2" charset="0"/>
            </a:endParaRP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Do not include personal communication in the reference list.</a:t>
            </a:r>
            <a:endParaRPr lang="en-US" altLang="en-US" sz="2000" dirty="0">
              <a:solidFill>
                <a:srgbClr val="0070C0"/>
              </a:solidFill>
              <a:latin typeface="Optima" panose="02000503060000020004" pitchFamily="2" charset="0"/>
            </a:endParaRPr>
          </a:p>
        </p:txBody>
      </p:sp>
      <p:grpSp>
        <p:nvGrpSpPr>
          <p:cNvPr id="32771" name="Group 7">
            <a:extLst>
              <a:ext uri="{FF2B5EF4-FFF2-40B4-BE49-F238E27FC236}">
                <a16:creationId xmlns:a16="http://schemas.microsoft.com/office/drawing/2014/main" id="{282937F0-76F1-3E46-987D-85506C624411}"/>
              </a:ext>
            </a:extLst>
          </p:cNvPr>
          <p:cNvGrpSpPr>
            <a:grpSpLocks/>
          </p:cNvGrpSpPr>
          <p:nvPr/>
        </p:nvGrpSpPr>
        <p:grpSpPr bwMode="auto">
          <a:xfrm>
            <a:off x="4235450" y="215900"/>
            <a:ext cx="5045075" cy="1276350"/>
            <a:chOff x="4235019" y="215386"/>
            <a:chExt cx="5045114" cy="1277461"/>
          </a:xfrm>
        </p:grpSpPr>
        <p:grpSp>
          <p:nvGrpSpPr>
            <p:cNvPr id="32773" name="Group 5">
              <a:extLst>
                <a:ext uri="{FF2B5EF4-FFF2-40B4-BE49-F238E27FC236}">
                  <a16:creationId xmlns:a16="http://schemas.microsoft.com/office/drawing/2014/main" id="{FBAF6C1D-DB16-5A4B-9A20-CA395E504626}"/>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A884F35-1245-F04A-B537-5652D2D6A7B9}"/>
                  </a:ext>
                </a:extLst>
              </p:cNvPr>
              <p:cNvSpPr/>
              <p:nvPr/>
            </p:nvSpPr>
            <p:spPr>
              <a:xfrm>
                <a:off x="0" y="3193255"/>
                <a:ext cx="914326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2776" name="Picture 11" descr="High-Rez-OWL-Logo.png">
                <a:extLst>
                  <a:ext uri="{FF2B5EF4-FFF2-40B4-BE49-F238E27FC236}">
                    <a16:creationId xmlns:a16="http://schemas.microsoft.com/office/drawing/2014/main" id="{17E0AD3B-D0A1-3140-A4FB-DE42F17F6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a:extLst>
                <a:ext uri="{FF2B5EF4-FFF2-40B4-BE49-F238E27FC236}">
                  <a16:creationId xmlns:a16="http://schemas.microsoft.com/office/drawing/2014/main" id="{AE672CA1-85D6-D44F-820D-EA12490395B9}"/>
                </a:ext>
              </a:extLst>
            </p:cNvPr>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Personal Communication</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304800" y="1736618"/>
            <a:ext cx="8534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parenthetical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One scientist noted that “A cup full of kale can help your </a:t>
            </a:r>
            <a:r>
              <a:rPr lang="en-US" altLang="en-US" sz="2000">
                <a:solidFill>
                  <a:srgbClr val="0070C0"/>
                </a:solidFill>
                <a:latin typeface="Optima" panose="02000503060000020004" pitchFamily="2" charset="0"/>
              </a:rPr>
              <a:t>body out 	in </a:t>
            </a:r>
            <a:r>
              <a:rPr lang="en-US" altLang="en-US" sz="2000" dirty="0">
                <a:solidFill>
                  <a:srgbClr val="0070C0"/>
                </a:solidFill>
                <a:latin typeface="Optima" panose="02000503060000020004" pitchFamily="2" charset="0"/>
              </a:rPr>
              <a:t>a number of ways” (London, 2019, Health benefits of kale section). </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section). </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para. 2).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of kale section, para. 2). </a:t>
            </a:r>
          </a:p>
          <a:p>
            <a:pPr eaLnBrk="1" hangingPunct="1"/>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304800" y="1736618"/>
            <a:ext cx="8534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narrative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Scientist Jaclyn London (2019, Health benefits of kale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Scientist Jaclyn London (2019, “Health benefits”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Scientist Jaclyn London (2019, para. 2)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Scientist Jaclyn London (2019, Health benefits of kale section, para. 2) noted that “A cup full of kale can help your body out in a number of ways.”</a:t>
            </a:r>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extLst>
      <p:ext uri="{BB962C8B-B14F-4D97-AF65-F5344CB8AC3E}">
        <p14:creationId xmlns:p14="http://schemas.microsoft.com/office/powerpoint/2010/main" val="24042456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a:extLst>
              <a:ext uri="{FF2B5EF4-FFF2-40B4-BE49-F238E27FC236}">
                <a16:creationId xmlns:a16="http://schemas.microsoft.com/office/drawing/2014/main" id="{016D86BE-6316-044A-8266-8CF30D479132}"/>
              </a:ext>
            </a:extLst>
          </p:cNvPr>
          <p:cNvSpPr txBox="1">
            <a:spLocks noChangeArrowheads="1"/>
          </p:cNvSpPr>
          <p:nvPr/>
        </p:nvSpPr>
        <p:spPr bwMode="auto">
          <a:xfrm>
            <a:off x="304800" y="1663701"/>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APA uses a system of five heading levels </a:t>
            </a:r>
            <a:r>
              <a:rPr lang="en-US" altLang="en-US" sz="2000" i="1" dirty="0">
                <a:latin typeface="Optima" panose="02000503060000020004" pitchFamily="2" charset="0"/>
              </a:rPr>
              <a:t>(taken directly from the APA Publication Manual, 7</a:t>
            </a:r>
            <a:r>
              <a:rPr lang="en-US" altLang="en-US" sz="2000" i="1" baseline="30000" dirty="0">
                <a:latin typeface="Optima" panose="02000503060000020004" pitchFamily="2" charset="0"/>
              </a:rPr>
              <a:t>th</a:t>
            </a:r>
            <a:r>
              <a:rPr lang="en-US" altLang="en-US" sz="2000" i="1" dirty="0">
                <a:latin typeface="Optima" panose="02000503060000020004" pitchFamily="2" charset="0"/>
              </a:rPr>
              <a:t> edition):</a:t>
            </a:r>
          </a:p>
          <a:p>
            <a:pPr algn="ctr" eaLnBrk="1" hangingPunct="1"/>
            <a:endParaRPr lang="en-US" altLang="en-US" sz="2000" b="1" dirty="0">
              <a:latin typeface="Optima" panose="02000503060000020004" pitchFamily="2" charset="0"/>
            </a:endParaRPr>
          </a:p>
          <a:p>
            <a:pPr algn="ctr" eaLnBrk="1" hangingPunct="1"/>
            <a:endParaRPr lang="en-US" altLang="en-US" sz="2000" b="1" dirty="0">
              <a:latin typeface="Optima" panose="02000503060000020004" pitchFamily="2" charset="0"/>
            </a:endParaRPr>
          </a:p>
        </p:txBody>
      </p:sp>
      <p:grpSp>
        <p:nvGrpSpPr>
          <p:cNvPr id="34844" name="Group 13">
            <a:extLst>
              <a:ext uri="{FF2B5EF4-FFF2-40B4-BE49-F238E27FC236}">
                <a16:creationId xmlns:a16="http://schemas.microsoft.com/office/drawing/2014/main" id="{F5090C65-0A2B-3C43-BB08-C396FAF89D6E}"/>
              </a:ext>
            </a:extLst>
          </p:cNvPr>
          <p:cNvGrpSpPr>
            <a:grpSpLocks/>
          </p:cNvGrpSpPr>
          <p:nvPr/>
        </p:nvGrpSpPr>
        <p:grpSpPr bwMode="auto">
          <a:xfrm>
            <a:off x="4235450" y="215900"/>
            <a:ext cx="4908550" cy="1276350"/>
            <a:chOff x="4235019" y="215386"/>
            <a:chExt cx="4908981" cy="1277461"/>
          </a:xfrm>
        </p:grpSpPr>
        <p:grpSp>
          <p:nvGrpSpPr>
            <p:cNvPr id="34845" name="Group 5">
              <a:extLst>
                <a:ext uri="{FF2B5EF4-FFF2-40B4-BE49-F238E27FC236}">
                  <a16:creationId xmlns:a16="http://schemas.microsoft.com/office/drawing/2014/main" id="{8CDB9659-A429-B642-B24C-8B0BA44E6D94}"/>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72FC5A60-BAD9-7245-91CE-AC2FDEFCF7A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4848" name="Picture 17" descr="High-Rez-OWL-Logo.png">
                <a:extLst>
                  <a:ext uri="{FF2B5EF4-FFF2-40B4-BE49-F238E27FC236}">
                    <a16:creationId xmlns:a16="http://schemas.microsoft.com/office/drawing/2014/main" id="{6AD966EC-A04F-6D42-B1D7-FA87BABC7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a:extLst>
                <a:ext uri="{FF2B5EF4-FFF2-40B4-BE49-F238E27FC236}">
                  <a16:creationId xmlns:a16="http://schemas.microsoft.com/office/drawing/2014/main" id="{66D680D6-EF2C-0542-B81B-33E90EA8ACD9}"/>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graphicFrame>
        <p:nvGraphicFramePr>
          <p:cNvPr id="4" name="Table 5">
            <a:extLst>
              <a:ext uri="{FF2B5EF4-FFF2-40B4-BE49-F238E27FC236}">
                <a16:creationId xmlns:a16="http://schemas.microsoft.com/office/drawing/2014/main" id="{D40F8CA2-7F5D-440F-B5A0-0D40A9B8D00B}"/>
              </a:ext>
            </a:extLst>
          </p:cNvPr>
          <p:cNvGraphicFramePr>
            <a:graphicFrameLocks noGrp="1"/>
          </p:cNvGraphicFramePr>
          <p:nvPr>
            <p:extLst>
              <p:ext uri="{D42A27DB-BD31-4B8C-83A1-F6EECF244321}">
                <p14:modId xmlns:p14="http://schemas.microsoft.com/office/powerpoint/2010/main" val="3991715673"/>
              </p:ext>
            </p:extLst>
          </p:nvPr>
        </p:nvGraphicFramePr>
        <p:xfrm>
          <a:off x="537134" y="2554003"/>
          <a:ext cx="8069731" cy="3789680"/>
        </p:xfrm>
        <a:graphic>
          <a:graphicData uri="http://schemas.openxmlformats.org/drawingml/2006/table">
            <a:tbl>
              <a:tblPr firstRow="1" bandRow="1">
                <a:tableStyleId>{5C22544A-7EE6-4342-B048-85BDC9FD1C3A}</a:tableStyleId>
              </a:tblPr>
              <a:tblGrid>
                <a:gridCol w="1231695">
                  <a:extLst>
                    <a:ext uri="{9D8B030D-6E8A-4147-A177-3AD203B41FA5}">
                      <a16:colId xmlns:a16="http://schemas.microsoft.com/office/drawing/2014/main" val="4239665296"/>
                    </a:ext>
                  </a:extLst>
                </a:gridCol>
                <a:gridCol w="6838036">
                  <a:extLst>
                    <a:ext uri="{9D8B030D-6E8A-4147-A177-3AD203B41FA5}">
                      <a16:colId xmlns:a16="http://schemas.microsoft.com/office/drawing/2014/main" val="505330619"/>
                    </a:ext>
                  </a:extLst>
                </a:gridCol>
              </a:tblGrid>
              <a:tr h="370840">
                <a:tc gridSpan="2">
                  <a:txBody>
                    <a:bodyPr/>
                    <a:lstStyle/>
                    <a:p>
                      <a:pPr algn="ctr"/>
                      <a:r>
                        <a:rPr lang="en-US" dirty="0">
                          <a:latin typeface="Times New Roman" panose="02020603050405020304" pitchFamily="18" charset="0"/>
                          <a:cs typeface="Times New Roman" panose="02020603050405020304" pitchFamily="18" charset="0"/>
                        </a:rPr>
                        <a:t>APA Headings</a:t>
                      </a:r>
                    </a:p>
                  </a:txBody>
                  <a:tcPr/>
                </a:tc>
                <a:tc hMerge="1">
                  <a:txBody>
                    <a:bodyPr/>
                    <a:lstStyle/>
                    <a:p>
                      <a:endParaRPr lang="en-US"/>
                    </a:p>
                  </a:txBody>
                  <a:tcPr/>
                </a:tc>
                <a:extLst>
                  <a:ext uri="{0D108BD9-81ED-4DB2-BD59-A6C34878D82A}">
                    <a16:rowId xmlns:a16="http://schemas.microsoft.com/office/drawing/2014/main" val="553922089"/>
                  </a:ext>
                </a:extLst>
              </a:tr>
              <a:tr h="370840">
                <a:tc>
                  <a:txBody>
                    <a:bodyPr/>
                    <a:lstStyle/>
                    <a:p>
                      <a:r>
                        <a:rPr lang="en-US" dirty="0">
                          <a:latin typeface="Times New Roman" panose="02020603050405020304" pitchFamily="18" charset="0"/>
                          <a:cs typeface="Times New Roman" panose="02020603050405020304" pitchFamily="18" charset="0"/>
                        </a:rPr>
                        <a:t>Level</a:t>
                      </a:r>
                    </a:p>
                  </a:txBody>
                  <a:tcPr/>
                </a:tc>
                <a:tc>
                  <a:txBody>
                    <a:bodyPr/>
                    <a:lstStyle/>
                    <a:p>
                      <a:r>
                        <a:rPr lang="en-US" b="0" dirty="0">
                          <a:latin typeface="Times New Roman" panose="02020603050405020304" pitchFamily="18" charset="0"/>
                          <a:cs typeface="Times New Roman" panose="02020603050405020304" pitchFamily="18" charset="0"/>
                        </a:rPr>
                        <a:t>Format</a:t>
                      </a:r>
                    </a:p>
                  </a:txBody>
                  <a:tcPr/>
                </a:tc>
                <a:extLst>
                  <a:ext uri="{0D108BD9-81ED-4DB2-BD59-A6C34878D82A}">
                    <a16:rowId xmlns:a16="http://schemas.microsoft.com/office/drawing/2014/main" val="2090732034"/>
                  </a:ext>
                </a:extLst>
              </a:tr>
              <a:tr h="370840">
                <a:tc>
                  <a:txBody>
                    <a:bodyPr/>
                    <a:lstStyle/>
                    <a:p>
                      <a:r>
                        <a:rPr lang="en-US" dirty="0">
                          <a:latin typeface="Times New Roman" panose="02020603050405020304" pitchFamily="18" charset="0"/>
                          <a:cs typeface="Times New Roman" panose="02020603050405020304" pitchFamily="18" charset="0"/>
                        </a:rPr>
                        <a:t>1</a:t>
                      </a:r>
                    </a:p>
                  </a:txBody>
                  <a:tcPr/>
                </a:tc>
                <a:tc>
                  <a:txBody>
                    <a:bodyPr/>
                    <a:lstStyle/>
                    <a:p>
                      <a:pPr algn="ctr"/>
                      <a:r>
                        <a:rPr lang="en-US" sz="1800" b="1" dirty="0">
                          <a:latin typeface="Times New Roman" panose="02020603050405020304" pitchFamily="18" charset="0"/>
                          <a:cs typeface="Times New Roman" panose="02020603050405020304" pitchFamily="18" charset="0"/>
                        </a:rPr>
                        <a:t>Centered,</a:t>
                      </a:r>
                      <a:r>
                        <a:rPr lang="en-US" sz="1800" b="1" baseline="0" dirty="0">
                          <a:latin typeface="Times New Roman" panose="02020603050405020304" pitchFamily="18" charset="0"/>
                          <a:cs typeface="Times New Roman" panose="02020603050405020304" pitchFamily="18" charset="0"/>
                        </a:rPr>
                        <a:t> Bold, Title Case Headings</a:t>
                      </a:r>
                    </a:p>
                    <a:p>
                      <a:pPr indent="457200" algn="l"/>
                      <a:r>
                        <a:rPr lang="en-US" sz="1600" b="0" baseline="0" dirty="0">
                          <a:latin typeface="Times New Roman" panose="02020603050405020304" pitchFamily="18" charset="0"/>
                          <a:cs typeface="Times New Roman" panose="02020603050405020304" pitchFamily="18" charset="0"/>
                        </a:rPr>
                        <a:t>Text begins a new paragraph</a:t>
                      </a:r>
                    </a:p>
                  </a:txBody>
                  <a:tcPr/>
                </a:tc>
                <a:extLst>
                  <a:ext uri="{0D108BD9-81ED-4DB2-BD59-A6C34878D82A}">
                    <a16:rowId xmlns:a16="http://schemas.microsoft.com/office/drawing/2014/main" val="2009128864"/>
                  </a:ext>
                </a:extLst>
              </a:tr>
              <a:tr h="370840">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en-US" sz="1800" b="1" dirty="0">
                          <a:latin typeface="Times New Roman" panose="02020603050405020304" pitchFamily="18" charset="0"/>
                          <a:cs typeface="Times New Roman" panose="02020603050405020304" pitchFamily="18" charset="0"/>
                        </a:rPr>
                        <a:t>Flush Left, Bold,</a:t>
                      </a:r>
                      <a:r>
                        <a:rPr lang="en-US" sz="1800" b="1" baseline="0" dirty="0">
                          <a:latin typeface="Times New Roman" panose="02020603050405020304" pitchFamily="18" charset="0"/>
                          <a:cs typeface="Times New Roman" panose="02020603050405020304" pitchFamily="18" charset="0"/>
                        </a:rPr>
                        <a:t> Title Case Heading</a:t>
                      </a:r>
                    </a:p>
                    <a:p>
                      <a:pPr indent="457200"/>
                      <a:r>
                        <a:rPr lang="en-US" sz="1600" b="0" baseline="0" dirty="0">
                          <a:latin typeface="Times New Roman" panose="02020603050405020304" pitchFamily="18" charset="0"/>
                          <a:cs typeface="Times New Roman" panose="02020603050405020304" pitchFamily="18" charset="0"/>
                        </a:rPr>
                        <a:t>Text begins as a new paragraph</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210195"/>
                  </a:ext>
                </a:extLst>
              </a:tr>
              <a:tr h="370840">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sz="1800" b="1" dirty="0">
                          <a:latin typeface="Times New Roman" panose="02020603050405020304" pitchFamily="18" charset="0"/>
                          <a:cs typeface="Times New Roman" panose="02020603050405020304" pitchFamily="18" charset="0"/>
                        </a:rPr>
                        <a:t>Flush Left,</a:t>
                      </a:r>
                      <a:r>
                        <a:rPr lang="en-US" sz="1800" b="1"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Bold Italic, Title Case Heading</a:t>
                      </a:r>
                    </a:p>
                    <a:p>
                      <a:pPr indent="457200"/>
                      <a:r>
                        <a:rPr lang="en-US" sz="1600" b="0" i="0" baseline="0" dirty="0">
                          <a:latin typeface="Times New Roman" panose="02020603050405020304" pitchFamily="18" charset="0"/>
                          <a:cs typeface="Times New Roman" panose="02020603050405020304" pitchFamily="18" charset="0"/>
                        </a:rPr>
                        <a:t>Text begins as a new paragraph</a:t>
                      </a:r>
                      <a:endParaRPr lang="en-US" sz="16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8554379"/>
                  </a:ext>
                </a:extLst>
              </a:tr>
              <a:tr h="370840">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r>
                        <a:rPr lang="en-US" sz="1800" dirty="0">
                          <a:latin typeface="Times New Roman" panose="02020603050405020304" pitchFamily="18" charset="0"/>
                          <a:cs typeface="Times New Roman" panose="02020603050405020304" pitchFamily="18" charset="0"/>
                        </a:rPr>
                        <a:t> </a:t>
                      </a:r>
                      <a:r>
                        <a:rPr lang="en-US" sz="1800" b="1" i="0" dirty="0">
                          <a:latin typeface="Times New Roman" panose="02020603050405020304" pitchFamily="18" charset="0"/>
                          <a:cs typeface="Times New Roman" panose="02020603050405020304" pitchFamily="18" charset="0"/>
                        </a:rPr>
                        <a:t>Indented,</a:t>
                      </a:r>
                      <a:r>
                        <a:rPr lang="en-US" sz="1800" b="1" i="0" baseline="0" dirty="0">
                          <a:latin typeface="Times New Roman" panose="02020603050405020304" pitchFamily="18" charset="0"/>
                          <a:cs typeface="Times New Roman" panose="02020603050405020304" pitchFamily="18" charset="0"/>
                        </a:rPr>
                        <a:t> Bold,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5002592"/>
                  </a:ext>
                </a:extLst>
              </a:tr>
              <a:tr h="370840">
                <a:tc>
                  <a:txBody>
                    <a:bodyPr/>
                    <a:lstStyle/>
                    <a:p>
                      <a:r>
                        <a:rPr lang="en-US" dirty="0">
                          <a:latin typeface="Times New Roman" panose="02020603050405020304" pitchFamily="18" charset="0"/>
                          <a:cs typeface="Times New Roman" panose="02020603050405020304" pitchFamily="18" charset="0"/>
                        </a:rPr>
                        <a:t>5</a:t>
                      </a:r>
                    </a:p>
                  </a:txBody>
                  <a:tcPr/>
                </a:tc>
                <a:tc>
                  <a:txBody>
                    <a:bodyPr/>
                    <a:lstStyle/>
                    <a:p>
                      <a:r>
                        <a:rPr lang="en-US" sz="1800"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Indented, Bold Italic,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0885314"/>
                  </a:ext>
                </a:extLst>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a:extLst>
              <a:ext uri="{FF2B5EF4-FFF2-40B4-BE49-F238E27FC236}">
                <a16:creationId xmlns:a16="http://schemas.microsoft.com/office/drawing/2014/main" id="{9CCB4C1C-0787-F741-A820-3D035307B18D}"/>
              </a:ext>
            </a:extLst>
          </p:cNvPr>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Here is an example of the five-level heading system:</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35843" name="Group 12">
            <a:extLst>
              <a:ext uri="{FF2B5EF4-FFF2-40B4-BE49-F238E27FC236}">
                <a16:creationId xmlns:a16="http://schemas.microsoft.com/office/drawing/2014/main" id="{00F22A96-53FE-0D48-B51C-27D47EC04EC0}"/>
              </a:ext>
            </a:extLst>
          </p:cNvPr>
          <p:cNvGrpSpPr>
            <a:grpSpLocks/>
          </p:cNvGrpSpPr>
          <p:nvPr/>
        </p:nvGrpSpPr>
        <p:grpSpPr bwMode="auto">
          <a:xfrm>
            <a:off x="4235450" y="215900"/>
            <a:ext cx="4908550" cy="1276350"/>
            <a:chOff x="4235019" y="215386"/>
            <a:chExt cx="4908981" cy="1277461"/>
          </a:xfrm>
        </p:grpSpPr>
        <p:grpSp>
          <p:nvGrpSpPr>
            <p:cNvPr id="35845" name="Group 5">
              <a:extLst>
                <a:ext uri="{FF2B5EF4-FFF2-40B4-BE49-F238E27FC236}">
                  <a16:creationId xmlns:a16="http://schemas.microsoft.com/office/drawing/2014/main" id="{F2000271-8F6C-5B48-92F1-C1F4D0BA3F24}"/>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B0E8D1CB-8559-7945-9231-FD1433554F92}"/>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848" name="Picture 16" descr="High-Rez-OWL-Logo.png">
                <a:extLst>
                  <a:ext uri="{FF2B5EF4-FFF2-40B4-BE49-F238E27FC236}">
                    <a16:creationId xmlns:a16="http://schemas.microsoft.com/office/drawing/2014/main" id="{E2820D20-191C-3C45-A146-EFFCB95DC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a:extLst>
                <a:ext uri="{FF2B5EF4-FFF2-40B4-BE49-F238E27FC236}">
                  <a16:creationId xmlns:a16="http://schemas.microsoft.com/office/drawing/2014/main" id="{74FE01B0-BB9C-B143-8492-55CA7B09F121}"/>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pic>
        <p:nvPicPr>
          <p:cNvPr id="7" name="Picture 6" descr="A screenshot of a cell phone&#10;&#10;Description automatically generated">
            <a:extLst>
              <a:ext uri="{FF2B5EF4-FFF2-40B4-BE49-F238E27FC236}">
                <a16:creationId xmlns:a16="http://schemas.microsoft.com/office/drawing/2014/main" id="{07819299-6738-4CE7-A48A-C23D1088C225}"/>
              </a:ext>
            </a:extLst>
          </p:cNvPr>
          <p:cNvPicPr>
            <a:picLocks noChangeAspect="1"/>
          </p:cNvPicPr>
          <p:nvPr/>
        </p:nvPicPr>
        <p:blipFill>
          <a:blip r:embed="rId4"/>
          <a:stretch>
            <a:fillRect/>
          </a:stretch>
        </p:blipFill>
        <p:spPr>
          <a:xfrm>
            <a:off x="1693784" y="2096096"/>
            <a:ext cx="5756432" cy="4452084"/>
          </a:xfrm>
          <a:prstGeom prst="rect">
            <a:avLst/>
          </a:prstGeom>
          <a:ln>
            <a:solidFill>
              <a:schemeClr val="tx1"/>
            </a:solid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id="{3A0BB062-D306-FD4C-BFF5-C62956EB6E0F}"/>
              </a:ext>
            </a:extLst>
          </p:cNvPr>
          <p:cNvSpPr txBox="1">
            <a:spLocks noChangeArrowheads="1"/>
          </p:cNvSpPr>
          <p:nvPr/>
        </p:nvSpPr>
        <p:spPr bwMode="auto">
          <a:xfrm>
            <a:off x="514931" y="1392884"/>
            <a:ext cx="8534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Label tables with an Arabic numeral and provide a brief but clear title. The label and title appear on separate lines above the table, flush-left and single-spaced.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Cite a source in a note below the table.</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Table 1</a:t>
            </a:r>
          </a:p>
          <a:p>
            <a:pPr eaLnBrk="1" hangingPunct="1"/>
            <a:endParaRPr lang="en-US" altLang="en-US" sz="800" dirty="0">
              <a:solidFill>
                <a:srgbClr val="0070C0"/>
              </a:solidFill>
              <a:latin typeface="Optima" panose="02000503060000020004" pitchFamily="2" charset="0"/>
            </a:endParaRPr>
          </a:p>
          <a:p>
            <a:pPr eaLnBrk="1" hangingPunct="1"/>
            <a:r>
              <a:rPr lang="en-US" altLang="en-US" sz="2000" i="1" dirty="0">
                <a:solidFill>
                  <a:srgbClr val="0070C0"/>
                </a:solidFill>
                <a:latin typeface="Optima" panose="02000503060000020004" pitchFamily="2" charset="0"/>
              </a:rPr>
              <a:t>Top 3 NBA Season Leaders 2019</a:t>
            </a:r>
            <a:endParaRPr lang="en-US" altLang="en-US" sz="2000" dirty="0">
              <a:solidFill>
                <a:srgbClr val="0070C0"/>
              </a:solidFill>
              <a:latin typeface="Optima" panose="02000503060000020004" pitchFamily="2" charset="0"/>
            </a:endParaRPr>
          </a:p>
          <a:p>
            <a:pPr eaLnBrk="1" hangingPunct="1"/>
            <a:endParaRPr lang="en-US" altLang="en-US" sz="2000" i="1" dirty="0">
              <a:latin typeface="Optima" panose="02000503060000020004" pitchFamily="2" charset="0"/>
            </a:endParaRPr>
          </a:p>
        </p:txBody>
      </p:sp>
      <p:sp>
        <p:nvSpPr>
          <p:cNvPr id="36878" name="TextBox 8">
            <a:extLst>
              <a:ext uri="{FF2B5EF4-FFF2-40B4-BE49-F238E27FC236}">
                <a16:creationId xmlns:a16="http://schemas.microsoft.com/office/drawing/2014/main" id="{5C877826-0894-8C42-8E52-B26DD898E14C}"/>
              </a:ext>
            </a:extLst>
          </p:cNvPr>
          <p:cNvSpPr txBox="1">
            <a:spLocks noChangeArrowheads="1"/>
          </p:cNvSpPr>
          <p:nvPr/>
        </p:nvSpPr>
        <p:spPr bwMode="auto">
          <a:xfrm>
            <a:off x="1210468" y="5934075"/>
            <a:ext cx="672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latin typeface="Optima" panose="02000503060000020004" pitchFamily="2" charset="0"/>
              </a:rPr>
              <a:t>Note: This data was collected on December 31</a:t>
            </a:r>
            <a:r>
              <a:rPr lang="en-US" altLang="en-US" baseline="30000" dirty="0">
                <a:latin typeface="Optima" panose="02000503060000020004" pitchFamily="2" charset="0"/>
              </a:rPr>
              <a:t>st</a:t>
            </a:r>
            <a:r>
              <a:rPr lang="en-US" altLang="en-US" dirty="0">
                <a:latin typeface="Optima" panose="02000503060000020004" pitchFamily="2" charset="0"/>
              </a:rPr>
              <a:t>, 2019.</a:t>
            </a:r>
            <a:r>
              <a:rPr lang="en-US" altLang="ja-JP" dirty="0">
                <a:latin typeface="Optima" panose="02000503060000020004" pitchFamily="2" charset="0"/>
                <a:ea typeface="MS Mincho" panose="02020609040205080304" pitchFamily="49" charset="-128"/>
              </a:rPr>
              <a:t> Retrieved from https://stats.nba.com/teams/</a:t>
            </a:r>
            <a:endParaRPr lang="en-US" altLang="en-US" dirty="0">
              <a:latin typeface="Optima" panose="02000503060000020004" pitchFamily="2" charset="0"/>
            </a:endParaRPr>
          </a:p>
        </p:txBody>
      </p:sp>
      <p:grpSp>
        <p:nvGrpSpPr>
          <p:cNvPr id="36879" name="Group 9">
            <a:extLst>
              <a:ext uri="{FF2B5EF4-FFF2-40B4-BE49-F238E27FC236}">
                <a16:creationId xmlns:a16="http://schemas.microsoft.com/office/drawing/2014/main" id="{F7A311B0-B8BB-0449-BEBC-ED092377FE65}"/>
              </a:ext>
            </a:extLst>
          </p:cNvPr>
          <p:cNvGrpSpPr>
            <a:grpSpLocks/>
          </p:cNvGrpSpPr>
          <p:nvPr/>
        </p:nvGrpSpPr>
        <p:grpSpPr bwMode="auto">
          <a:xfrm>
            <a:off x="4235450" y="215900"/>
            <a:ext cx="4908550" cy="1276350"/>
            <a:chOff x="4235019" y="215386"/>
            <a:chExt cx="4908981" cy="1277461"/>
          </a:xfrm>
        </p:grpSpPr>
        <p:grpSp>
          <p:nvGrpSpPr>
            <p:cNvPr id="36880" name="Group 5">
              <a:extLst>
                <a:ext uri="{FF2B5EF4-FFF2-40B4-BE49-F238E27FC236}">
                  <a16:creationId xmlns:a16="http://schemas.microsoft.com/office/drawing/2014/main" id="{C65FAB92-0143-0844-8A8C-A46719FEC02E}"/>
                </a:ext>
              </a:extLst>
            </p:cNvPr>
            <p:cNvGrpSpPr>
              <a:grpSpLocks/>
            </p:cNvGrpSpPr>
            <p:nvPr/>
          </p:nvGrpSpPr>
          <p:grpSpPr bwMode="auto">
            <a:xfrm>
              <a:off x="4235019" y="215386"/>
              <a:ext cx="4908981" cy="1277461"/>
              <a:chOff x="0" y="2220850"/>
              <a:chExt cx="9144000" cy="2762588"/>
            </a:xfrm>
          </p:grpSpPr>
          <p:sp>
            <p:nvSpPr>
              <p:cNvPr id="13" name="Rectangle 12">
                <a:extLst>
                  <a:ext uri="{FF2B5EF4-FFF2-40B4-BE49-F238E27FC236}">
                    <a16:creationId xmlns:a16="http://schemas.microsoft.com/office/drawing/2014/main" id="{ADF0D943-EA22-F548-8794-1A1F3011BD0E}"/>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6883" name="Picture 13" descr="High-Rez-OWL-Logo.png">
                <a:extLst>
                  <a:ext uri="{FF2B5EF4-FFF2-40B4-BE49-F238E27FC236}">
                    <a16:creationId xmlns:a16="http://schemas.microsoft.com/office/drawing/2014/main" id="{3D929848-E77E-1C4A-9C34-BCE79695A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a:extLst>
                <a:ext uri="{FF2B5EF4-FFF2-40B4-BE49-F238E27FC236}">
                  <a16:creationId xmlns:a16="http://schemas.microsoft.com/office/drawing/2014/main" id="{E4011913-5C40-1741-ACF7-71170E432AF7}"/>
                </a:ext>
              </a:extLst>
            </p:cNvPr>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Tables</a:t>
              </a:r>
              <a:endParaRPr lang="en-US" altLang="en-US" dirty="0"/>
            </a:p>
          </p:txBody>
        </p:sp>
      </p:grpSp>
      <p:graphicFrame>
        <p:nvGraphicFramePr>
          <p:cNvPr id="4" name="Table 5">
            <a:extLst>
              <a:ext uri="{FF2B5EF4-FFF2-40B4-BE49-F238E27FC236}">
                <a16:creationId xmlns:a16="http://schemas.microsoft.com/office/drawing/2014/main" id="{EC29BA5F-2784-48B3-ADB3-E3423115AA19}"/>
              </a:ext>
            </a:extLst>
          </p:cNvPr>
          <p:cNvGraphicFramePr>
            <a:graphicFrameLocks noGrp="1"/>
          </p:cNvGraphicFramePr>
          <p:nvPr>
            <p:extLst>
              <p:ext uri="{D42A27DB-BD31-4B8C-83A1-F6EECF244321}">
                <p14:modId xmlns:p14="http://schemas.microsoft.com/office/powerpoint/2010/main" val="2508842162"/>
              </p:ext>
            </p:extLst>
          </p:nvPr>
        </p:nvGraphicFramePr>
        <p:xfrm>
          <a:off x="1524000" y="4209098"/>
          <a:ext cx="6096000" cy="1478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1138306"/>
                    </a:ext>
                  </a:extLst>
                </a:gridCol>
                <a:gridCol w="3048000">
                  <a:extLst>
                    <a:ext uri="{9D8B030D-6E8A-4147-A177-3AD203B41FA5}">
                      <a16:colId xmlns:a16="http://schemas.microsoft.com/office/drawing/2014/main" val="2049816119"/>
                    </a:ext>
                  </a:extLst>
                </a:gridCol>
              </a:tblGrid>
              <a:tr h="0">
                <a:tc>
                  <a:txBody>
                    <a:bodyPr/>
                    <a:lstStyle/>
                    <a:p>
                      <a:r>
                        <a:rPr lang="en-US" dirty="0"/>
                        <a:t>Team</a:t>
                      </a:r>
                    </a:p>
                  </a:txBody>
                  <a:tcPr/>
                </a:tc>
                <a:tc>
                  <a:txBody>
                    <a:bodyPr/>
                    <a:lstStyle/>
                    <a:p>
                      <a:r>
                        <a:rPr lang="en-US" dirty="0"/>
                        <a:t>Points Per Game</a:t>
                      </a:r>
                    </a:p>
                  </a:txBody>
                  <a:tcPr/>
                </a:tc>
                <a:extLst>
                  <a:ext uri="{0D108BD9-81ED-4DB2-BD59-A6C34878D82A}">
                    <a16:rowId xmlns:a16="http://schemas.microsoft.com/office/drawing/2014/main" val="3875563009"/>
                  </a:ext>
                </a:extLst>
              </a:tr>
              <a:tr h="370840">
                <a:tc>
                  <a:txBody>
                    <a:bodyPr/>
                    <a:lstStyle/>
                    <a:p>
                      <a:r>
                        <a:rPr lang="en-US" dirty="0"/>
                        <a:t>Milwaukee Bucks</a:t>
                      </a:r>
                    </a:p>
                  </a:txBody>
                  <a:tcPr/>
                </a:tc>
                <a:tc>
                  <a:txBody>
                    <a:bodyPr/>
                    <a:lstStyle/>
                    <a:p>
                      <a:r>
                        <a:rPr lang="en-US" dirty="0"/>
                        <a:t>119.8</a:t>
                      </a:r>
                    </a:p>
                  </a:txBody>
                  <a:tcPr/>
                </a:tc>
                <a:extLst>
                  <a:ext uri="{0D108BD9-81ED-4DB2-BD59-A6C34878D82A}">
                    <a16:rowId xmlns:a16="http://schemas.microsoft.com/office/drawing/2014/main" val="2915231461"/>
                  </a:ext>
                </a:extLst>
              </a:tr>
              <a:tr h="370840">
                <a:tc>
                  <a:txBody>
                    <a:bodyPr/>
                    <a:lstStyle/>
                    <a:p>
                      <a:r>
                        <a:rPr lang="en-US" dirty="0"/>
                        <a:t>Houston Rockets</a:t>
                      </a:r>
                    </a:p>
                  </a:txBody>
                  <a:tcPr/>
                </a:tc>
                <a:tc>
                  <a:txBody>
                    <a:bodyPr/>
                    <a:lstStyle/>
                    <a:p>
                      <a:r>
                        <a:rPr lang="en-US" dirty="0"/>
                        <a:t>119.1</a:t>
                      </a:r>
                    </a:p>
                  </a:txBody>
                  <a:tcPr/>
                </a:tc>
                <a:extLst>
                  <a:ext uri="{0D108BD9-81ED-4DB2-BD59-A6C34878D82A}">
                    <a16:rowId xmlns:a16="http://schemas.microsoft.com/office/drawing/2014/main" val="2874630213"/>
                  </a:ext>
                </a:extLst>
              </a:tr>
              <a:tr h="370840">
                <a:tc>
                  <a:txBody>
                    <a:bodyPr/>
                    <a:lstStyle/>
                    <a:p>
                      <a:r>
                        <a:rPr lang="en-US" dirty="0"/>
                        <a:t>Dallas Mavericks</a:t>
                      </a:r>
                    </a:p>
                  </a:txBody>
                  <a:tcPr/>
                </a:tc>
                <a:tc>
                  <a:txBody>
                    <a:bodyPr/>
                    <a:lstStyle/>
                    <a:p>
                      <a:r>
                        <a:rPr lang="en-US" dirty="0"/>
                        <a:t>116.8 </a:t>
                      </a:r>
                    </a:p>
                  </a:txBody>
                  <a:tcPr/>
                </a:tc>
                <a:extLst>
                  <a:ext uri="{0D108BD9-81ED-4DB2-BD59-A6C34878D82A}">
                    <a16:rowId xmlns:a16="http://schemas.microsoft.com/office/drawing/2014/main" val="1764601688"/>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1580266"/>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Active voice when stressing the actions of the research</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“We </a:t>
            </a:r>
            <a:r>
              <a:rPr lang="en-US" altLang="en-US" sz="2400" b="1" dirty="0">
                <a:latin typeface="Optima" panose="02000503060000020004" pitchFamily="2" charset="0"/>
              </a:rPr>
              <a:t>asked</a:t>
            </a:r>
            <a:r>
              <a:rPr lang="en-US" altLang="en-US" sz="2400" dirty="0">
                <a:latin typeface="Optima" panose="02000503060000020004" pitchFamily="2" charset="0"/>
              </a:rPr>
              <a:t> participants questions.”</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“The participants </a:t>
            </a:r>
            <a:r>
              <a:rPr lang="en-US" altLang="en-US" sz="2400" b="1" dirty="0">
                <a:latin typeface="Optima" panose="02000503060000020004" pitchFamily="2" charset="0"/>
              </a:rPr>
              <a:t>have been asked </a:t>
            </a:r>
            <a:r>
              <a:rPr lang="en-US" altLang="en-US" sz="2400" dirty="0">
                <a:latin typeface="Optima" panose="02000503060000020004" pitchFamily="2" charset="0"/>
              </a:rPr>
              <a:t>questions by the researchers.”</a:t>
            </a:r>
            <a:endParaRPr lang="en-US" altLang="en-US" sz="2000" dirty="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08550" cy="1276350"/>
            <a:chOff x="4235019" y="215386"/>
            <a:chExt cx="4909270"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9270" cy="1277461"/>
              <a:chOff x="-1" y="2220850"/>
              <a:chExt cx="9144538" cy="2762588"/>
            </a:xfrm>
          </p:grpSpPr>
          <p:sp>
            <p:nvSpPr>
              <p:cNvPr id="19" name="Rectangle 18">
                <a:extLst>
                  <a:ext uri="{FF2B5EF4-FFF2-40B4-BE49-F238E27FC236}">
                    <a16:creationId xmlns:a16="http://schemas.microsoft.com/office/drawing/2014/main" id="{798234C0-39EB-4D42-BF70-D7DC1AD80FFF}"/>
                  </a:ext>
                </a:extLst>
              </p:cNvPr>
              <p:cNvSpPr/>
              <p:nvPr/>
            </p:nvSpPr>
            <p:spPr>
              <a:xfrm>
                <a:off x="-1"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7428550" y="753133"/>
              <a:ext cx="822782"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000" dirty="0"/>
                <a:t>Voice</a:t>
              </a:r>
              <a:endParaRPr lang="en-US" altLang="en-US" dirty="0"/>
            </a:p>
          </p:txBody>
        </p:sp>
      </p:grpSp>
      <p:sp>
        <p:nvSpPr>
          <p:cNvPr id="2" name="Rectangle 1">
            <a:extLst>
              <a:ext uri="{FF2B5EF4-FFF2-40B4-BE49-F238E27FC236}">
                <a16:creationId xmlns:a16="http://schemas.microsoft.com/office/drawing/2014/main" id="{1C785C4B-9ECC-43FB-8C1C-B75EEBF3A676}"/>
              </a:ext>
            </a:extLst>
          </p:cNvPr>
          <p:cNvSpPr/>
          <p:nvPr/>
        </p:nvSpPr>
        <p:spPr>
          <a:xfrm>
            <a:off x="325438" y="3853496"/>
            <a:ext cx="8144794" cy="2185214"/>
          </a:xfrm>
          <a:prstGeom prst="rect">
            <a:avLst/>
          </a:prstGeom>
        </p:spPr>
        <p:txBody>
          <a:bodyPr wrap="square">
            <a:spAutoFit/>
          </a:bodyPr>
          <a:lstStyle/>
          <a:p>
            <a:pPr lvl="1" eaLnBrk="1" hangingPunct="1"/>
            <a:r>
              <a:rPr lang="en-US" altLang="en-US" sz="2400" dirty="0">
                <a:latin typeface="Optima" panose="02000503060000020004" pitchFamily="2" charset="0"/>
              </a:rPr>
              <a:t>Passive voice when stressing the recipient or object of the action</a:t>
            </a:r>
          </a:p>
          <a:p>
            <a:pPr lvl="1" eaLnBrk="1" hangingPunct="1"/>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“The tests were inconclusive.”</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“We found the tests inconclusive.” </a:t>
            </a:r>
            <a:endParaRPr lang="en-US" altLang="en-US" sz="2000" dirty="0">
              <a:latin typeface="Optima" panose="02000503060000020004" pitchFamily="2" charset="0"/>
            </a:endParaRPr>
          </a:p>
        </p:txBody>
      </p:sp>
    </p:spTree>
    <p:extLst>
      <p:ext uri="{BB962C8B-B14F-4D97-AF65-F5344CB8AC3E}">
        <p14:creationId xmlns:p14="http://schemas.microsoft.com/office/powerpoint/2010/main" val="229310086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a:extLst>
              <a:ext uri="{FF2B5EF4-FFF2-40B4-BE49-F238E27FC236}">
                <a16:creationId xmlns:a16="http://schemas.microsoft.com/office/drawing/2014/main" id="{FCA63B3D-84F0-B147-9536-ACB22C48DE66}"/>
              </a:ext>
            </a:extLst>
          </p:cNvPr>
          <p:cNvSpPr txBox="1">
            <a:spLocks noChangeArrowheads="1"/>
          </p:cNvSpPr>
          <p:nvPr/>
        </p:nvSpPr>
        <p:spPr bwMode="auto">
          <a:xfrm>
            <a:off x="304800" y="1425812"/>
            <a:ext cx="85344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latin typeface="Optima" panose="02000503060000020004" pitchFamily="2" charset="0"/>
              </a:rPr>
              <a:t>Label figures with an Arabic numeral and provide a brief but clear title. The label and title appear on separate lines above the figure, flush-left and single-spaced. </a:t>
            </a:r>
          </a:p>
          <a:p>
            <a:pPr eaLnBrk="1" hangingPunct="1"/>
            <a:r>
              <a:rPr lang="en-US" altLang="en-US" dirty="0">
                <a:latin typeface="Optima" panose="02000503060000020004" pitchFamily="2" charset="0"/>
              </a:rPr>
              <a:t>You might provide an additional title centered above the figure. </a:t>
            </a:r>
          </a:p>
          <a:p>
            <a:pPr eaLnBrk="1" hangingPunct="1"/>
            <a:endParaRPr lang="en-US" altLang="en-US" dirty="0">
              <a:latin typeface="Optima" panose="02000503060000020004" pitchFamily="2" charset="0"/>
            </a:endParaRPr>
          </a:p>
          <a:p>
            <a:pPr eaLnBrk="1" hangingPunct="1"/>
            <a:r>
              <a:rPr lang="en-US" altLang="en-US" dirty="0">
                <a:latin typeface="Optima" panose="02000503060000020004" pitchFamily="2" charset="0"/>
              </a:rPr>
              <a:t>Cite the source in a note below the figure.</a:t>
            </a:r>
          </a:p>
          <a:p>
            <a:pPr eaLnBrk="1" hangingPunct="1"/>
            <a:endParaRPr lang="en-US" altLang="en-US" sz="1600" dirty="0">
              <a:solidFill>
                <a:srgbClr val="0070C0"/>
              </a:solidFill>
              <a:latin typeface="Optima" panose="02000503060000020004" pitchFamily="2" charset="0"/>
            </a:endParaRPr>
          </a:p>
          <a:p>
            <a:pPr eaLnBrk="1" hangingPunct="1"/>
            <a:r>
              <a:rPr lang="en-US" altLang="en-US" sz="1600" dirty="0">
                <a:solidFill>
                  <a:srgbClr val="0070C0"/>
                </a:solidFill>
                <a:latin typeface="Optima" panose="02000503060000020004" pitchFamily="2" charset="0"/>
              </a:rPr>
              <a:t>Figure 1. </a:t>
            </a:r>
          </a:p>
          <a:p>
            <a:pPr eaLnBrk="1" hangingPunct="1"/>
            <a:endParaRPr lang="en-US" altLang="en-US" sz="800" dirty="0">
              <a:solidFill>
                <a:srgbClr val="0070C0"/>
              </a:solidFill>
              <a:latin typeface="Optima" panose="02000503060000020004" pitchFamily="2" charset="0"/>
            </a:endParaRPr>
          </a:p>
          <a:p>
            <a:pPr eaLnBrk="1" hangingPunct="1"/>
            <a:r>
              <a:rPr lang="en-US" altLang="en-US" sz="1600" i="1" dirty="0">
                <a:solidFill>
                  <a:srgbClr val="0070C0"/>
                </a:solidFill>
                <a:latin typeface="Optima" panose="02000503060000020004" pitchFamily="2" charset="0"/>
              </a:rPr>
              <a:t>US Primary Energy Consumption by Energy Source, 2018</a:t>
            </a:r>
            <a:endParaRPr lang="en-US" altLang="en-US" sz="1600" i="1"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7891" name="Group 7">
            <a:extLst>
              <a:ext uri="{FF2B5EF4-FFF2-40B4-BE49-F238E27FC236}">
                <a16:creationId xmlns:a16="http://schemas.microsoft.com/office/drawing/2014/main" id="{D0021E46-BA41-FB48-86C4-14924B5CD988}"/>
              </a:ext>
            </a:extLst>
          </p:cNvPr>
          <p:cNvGrpSpPr>
            <a:grpSpLocks/>
          </p:cNvGrpSpPr>
          <p:nvPr/>
        </p:nvGrpSpPr>
        <p:grpSpPr bwMode="auto">
          <a:xfrm>
            <a:off x="4235450" y="215900"/>
            <a:ext cx="4908550" cy="1276350"/>
            <a:chOff x="4235019" y="215386"/>
            <a:chExt cx="4908981" cy="1277461"/>
          </a:xfrm>
        </p:grpSpPr>
        <p:grpSp>
          <p:nvGrpSpPr>
            <p:cNvPr id="37892" name="Group 5">
              <a:extLst>
                <a:ext uri="{FF2B5EF4-FFF2-40B4-BE49-F238E27FC236}">
                  <a16:creationId xmlns:a16="http://schemas.microsoft.com/office/drawing/2014/main" id="{920CC9B7-BB22-6E41-A7B9-A79FC27CF90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35EE10D-FF29-3540-8490-2080BCBDCA56}"/>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7895" name="Picture 11" descr="High-Rez-OWL-Logo.png">
                <a:extLst>
                  <a:ext uri="{FF2B5EF4-FFF2-40B4-BE49-F238E27FC236}">
                    <a16:creationId xmlns:a16="http://schemas.microsoft.com/office/drawing/2014/main" id="{8FF16A93-5722-4D4D-8A69-3C2652D34F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a:extLst>
                <a:ext uri="{FF2B5EF4-FFF2-40B4-BE49-F238E27FC236}">
                  <a16:creationId xmlns:a16="http://schemas.microsoft.com/office/drawing/2014/main" id="{B6FE8A56-2E96-DC45-84E4-D5A297B8FB18}"/>
                </a:ext>
              </a:extLst>
            </p:cNvPr>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Figures</a:t>
              </a:r>
              <a:endParaRPr lang="en-US" altLang="en-US" dirty="0"/>
            </a:p>
          </p:txBody>
        </p:sp>
      </p:grpSp>
      <p:pic>
        <p:nvPicPr>
          <p:cNvPr id="3" name="Picture 2" descr="A screenshot of a cell phone&#10;&#10;Description automatically generated">
            <a:extLst>
              <a:ext uri="{FF2B5EF4-FFF2-40B4-BE49-F238E27FC236}">
                <a16:creationId xmlns:a16="http://schemas.microsoft.com/office/drawing/2014/main" id="{7758F29C-E5A6-4C55-8ACD-C08408E38605}"/>
              </a:ext>
            </a:extLst>
          </p:cNvPr>
          <p:cNvPicPr>
            <a:picLocks noChangeAspect="1"/>
          </p:cNvPicPr>
          <p:nvPr/>
        </p:nvPicPr>
        <p:blipFill>
          <a:blip r:embed="rId4"/>
          <a:stretch>
            <a:fillRect/>
          </a:stretch>
        </p:blipFill>
        <p:spPr>
          <a:xfrm>
            <a:off x="422024" y="3782361"/>
            <a:ext cx="4350697" cy="3000481"/>
          </a:xfrm>
          <a:prstGeom prst="rect">
            <a:avLst/>
          </a:prstGeom>
          <a:ln>
            <a:solidFill>
              <a:schemeClr val="tx1"/>
            </a:solid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a:extLst>
              <a:ext uri="{FF2B5EF4-FFF2-40B4-BE49-F238E27FC236}">
                <a16:creationId xmlns:a16="http://schemas.microsoft.com/office/drawing/2014/main" id="{80812AAD-9FA6-D341-A8CC-F26805A6F409}"/>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The Purdue OWL: </a:t>
            </a:r>
            <a:r>
              <a:rPr lang="en-US" altLang="en-US" sz="2000" dirty="0">
                <a:latin typeface="Optima" panose="02000503060000020004" pitchFamily="2" charset="0"/>
                <a:hlinkClick r:id="rId3"/>
              </a:rPr>
              <a:t>http://owl.purdue.edu</a:t>
            </a:r>
            <a:r>
              <a:rPr lang="en-US" altLang="en-US" sz="2000" dirty="0">
                <a:latin typeface="Optima" panose="02000503060000020004" pitchFamily="2" charset="0"/>
              </a:rPr>
              <a:t>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The Purdue Writing Lab @ Heavilon Hall 226</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Composition textbooks</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i="1" dirty="0">
                <a:latin typeface="Optima" panose="02000503060000020004" pitchFamily="2" charset="0"/>
              </a:rPr>
              <a:t>Publication Manual of the American Psychological Association, 7</a:t>
            </a:r>
            <a:r>
              <a:rPr lang="en-US" altLang="en-US" sz="2000" baseline="30000" dirty="0">
                <a:latin typeface="Optima" panose="02000503060000020004" pitchFamily="2" charset="0"/>
              </a:rPr>
              <a:t>th</a:t>
            </a:r>
            <a:r>
              <a:rPr lang="en-US" altLang="en-US" sz="2000" dirty="0">
                <a:latin typeface="Optima" panose="02000503060000020004" pitchFamily="2" charset="0"/>
              </a:rPr>
              <a:t> ed.</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APA’</a:t>
            </a:r>
            <a:r>
              <a:rPr lang="en-US" altLang="ja-JP" sz="2000" dirty="0">
                <a:latin typeface="Optima" panose="02000503060000020004" pitchFamily="2" charset="0"/>
                <a:ea typeface="MS Mincho" panose="02020609040205080304" pitchFamily="49" charset="-128"/>
              </a:rPr>
              <a:t>s website: </a:t>
            </a:r>
            <a:r>
              <a:rPr lang="en-US" altLang="ja-JP" sz="2000" dirty="0">
                <a:latin typeface="Optima" panose="02000503060000020004" pitchFamily="2" charset="0"/>
                <a:ea typeface="MS Mincho" panose="02020609040205080304" pitchFamily="49" charset="-128"/>
                <a:hlinkClick r:id="rId4"/>
              </a:rPr>
              <a:t>http://www.apastyle.org</a:t>
            </a:r>
            <a:r>
              <a:rPr lang="en-US" altLang="ja-JP" sz="2000" dirty="0">
                <a:latin typeface="Optima" panose="02000503060000020004" pitchFamily="2" charset="0"/>
                <a:ea typeface="MS Mincho" panose="02020609040205080304" pitchFamily="49" charset="-128"/>
              </a:rPr>
              <a:t> </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8915" name="Group 7">
            <a:extLst>
              <a:ext uri="{FF2B5EF4-FFF2-40B4-BE49-F238E27FC236}">
                <a16:creationId xmlns:a16="http://schemas.microsoft.com/office/drawing/2014/main" id="{6F323584-E562-C942-A9FF-5FE40A8E39D7}"/>
              </a:ext>
            </a:extLst>
          </p:cNvPr>
          <p:cNvGrpSpPr>
            <a:grpSpLocks/>
          </p:cNvGrpSpPr>
          <p:nvPr/>
        </p:nvGrpSpPr>
        <p:grpSpPr bwMode="auto">
          <a:xfrm>
            <a:off x="4235450" y="215900"/>
            <a:ext cx="4941888" cy="1276350"/>
            <a:chOff x="4235019" y="215386"/>
            <a:chExt cx="4942906" cy="1277461"/>
          </a:xfrm>
        </p:grpSpPr>
        <p:grpSp>
          <p:nvGrpSpPr>
            <p:cNvPr id="38916" name="Group 5">
              <a:extLst>
                <a:ext uri="{FF2B5EF4-FFF2-40B4-BE49-F238E27FC236}">
                  <a16:creationId xmlns:a16="http://schemas.microsoft.com/office/drawing/2014/main" id="{7F7B3B25-7BEC-7E4F-902E-8194758A4C9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1C9ED54-9B97-2F4B-9F7C-3661BA21AE64}"/>
                  </a:ext>
                </a:extLst>
              </p:cNvPr>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8919" name="Picture 11" descr="High-Rez-OWL-Logo.png">
                <a:extLst>
                  <a:ext uri="{FF2B5EF4-FFF2-40B4-BE49-F238E27FC236}">
                    <a16:creationId xmlns:a16="http://schemas.microsoft.com/office/drawing/2014/main" id="{45AC5090-31BB-A643-9FEB-0AE74A441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a:extLst>
                <a:ext uri="{FF2B5EF4-FFF2-40B4-BE49-F238E27FC236}">
                  <a16:creationId xmlns:a16="http://schemas.microsoft.com/office/drawing/2014/main" id="{32FE0C4E-7219-E640-BB85-41048DF50CD2}"/>
                </a:ext>
              </a:extLst>
            </p:cNvPr>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Additional Resources</a:t>
              </a:r>
              <a:endParaRPr lang="en-US" altLang="en-US" dirty="0"/>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a:extLst>
              <a:ext uri="{FF2B5EF4-FFF2-40B4-BE49-F238E27FC236}">
                <a16:creationId xmlns:a16="http://schemas.microsoft.com/office/drawing/2014/main" id="{86984524-1E0F-654D-A9E7-19231E93A9E7}"/>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1E20E537-4586-DE44-BE87-AE8C6C154F81}"/>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39942" name="Picture 3" descr="High-Rez-OWL-Logo.png">
              <a:extLst>
                <a:ext uri="{FF2B5EF4-FFF2-40B4-BE49-F238E27FC236}">
                  <a16:creationId xmlns:a16="http://schemas.microsoft.com/office/drawing/2014/main" id="{B38D881D-B224-5148-9BAD-201C283D0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3D66903-C0A8-CA4B-AC82-50D8A7AAF1B6}"/>
              </a:ext>
            </a:extLst>
          </p:cNvPr>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a:extLst>
              <a:ext uri="{FF2B5EF4-FFF2-40B4-BE49-F238E27FC236}">
                <a16:creationId xmlns:a16="http://schemas.microsoft.com/office/drawing/2014/main" id="{62947607-F133-844E-8CE4-586A2A8DC672}"/>
              </a:ext>
            </a:extLst>
          </p:cNvPr>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APA Formatting and Style Guide</a:t>
            </a:r>
            <a:endParaRPr lang="en-US" altLang="en-US" sz="1900" dirty="0"/>
          </a:p>
          <a:p>
            <a:pPr eaLnBrk="1" hangingPunct="1"/>
            <a:endParaRPr lang="en-US" altLang="en-US" sz="1900" dirty="0"/>
          </a:p>
          <a:p>
            <a:pPr eaLnBrk="1" hangingPunct="1"/>
            <a:r>
              <a:rPr lang="en-US" altLang="en-US" sz="1500" dirty="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C765910A-8DA5-5644-84AF-9BDA6C0B3005}"/>
              </a:ext>
            </a:extLst>
          </p:cNvPr>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Language in an APA paper should be:</a:t>
            </a:r>
          </a:p>
          <a:p>
            <a:pPr eaLnBrk="1" hangingPunct="1"/>
            <a:endParaRPr lang="en-US" altLang="en-US"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Clear</a:t>
            </a:r>
            <a:r>
              <a:rPr lang="en-US" altLang="en-US" sz="2400" dirty="0">
                <a:latin typeface="Optima" panose="02000503060000020004" pitchFamily="2" charset="0"/>
              </a:rPr>
              <a:t>: be specific in descriptions and explanations</a:t>
            </a:r>
          </a:p>
          <a:p>
            <a:pPr lvl="1"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Concise</a:t>
            </a:r>
            <a:r>
              <a:rPr lang="en-US" altLang="en-US" sz="2400" dirty="0">
                <a:latin typeface="Optima" panose="02000503060000020004" pitchFamily="2" charset="0"/>
              </a:rPr>
              <a:t>: condense information when you can</a:t>
            </a:r>
          </a:p>
          <a:p>
            <a:pPr lvl="1"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Plain</a:t>
            </a:r>
            <a:r>
              <a:rPr lang="en-US" altLang="en-US" sz="2400" dirty="0">
                <a:latin typeface="Optima" panose="02000503060000020004" pitchFamily="2" charset="0"/>
              </a:rPr>
              <a:t>: use simple, descriptive adjectives and minimize figurative language</a:t>
            </a:r>
          </a:p>
          <a:p>
            <a:pPr eaLnBrk="1" hangingPunct="1"/>
            <a:endParaRPr lang="en-US" altLang="en-US" sz="2400"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5123" name="Group 22">
            <a:extLst>
              <a:ext uri="{FF2B5EF4-FFF2-40B4-BE49-F238E27FC236}">
                <a16:creationId xmlns:a16="http://schemas.microsoft.com/office/drawing/2014/main" id="{49582DFA-5963-6242-86DB-045150C6CD42}"/>
              </a:ext>
            </a:extLst>
          </p:cNvPr>
          <p:cNvGrpSpPr>
            <a:grpSpLocks/>
          </p:cNvGrpSpPr>
          <p:nvPr/>
        </p:nvGrpSpPr>
        <p:grpSpPr bwMode="auto">
          <a:xfrm>
            <a:off x="4235450" y="215900"/>
            <a:ext cx="4908550" cy="1276350"/>
            <a:chOff x="4235019" y="215386"/>
            <a:chExt cx="4908981" cy="1277461"/>
          </a:xfrm>
        </p:grpSpPr>
        <p:grpSp>
          <p:nvGrpSpPr>
            <p:cNvPr id="5124" name="Group 5">
              <a:extLst>
                <a:ext uri="{FF2B5EF4-FFF2-40B4-BE49-F238E27FC236}">
                  <a16:creationId xmlns:a16="http://schemas.microsoft.com/office/drawing/2014/main" id="{BEA46ED7-6969-984E-B37E-68CDAA91C191}"/>
                </a:ext>
              </a:extLst>
            </p:cNvPr>
            <p:cNvGrpSpPr>
              <a:grpSpLocks/>
            </p:cNvGrpSpPr>
            <p:nvPr/>
          </p:nvGrpSpPr>
          <p:grpSpPr bwMode="auto">
            <a:xfrm>
              <a:off x="4235019" y="215386"/>
              <a:ext cx="4908981" cy="1277461"/>
              <a:chOff x="0" y="2220850"/>
              <a:chExt cx="9144000" cy="2762588"/>
            </a:xfrm>
          </p:grpSpPr>
          <p:sp>
            <p:nvSpPr>
              <p:cNvPr id="26" name="Rectangle 25">
                <a:extLst>
                  <a:ext uri="{FF2B5EF4-FFF2-40B4-BE49-F238E27FC236}">
                    <a16:creationId xmlns:a16="http://schemas.microsoft.com/office/drawing/2014/main" id="{F5746603-8130-C04A-A0EC-019B65D28215}"/>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127" name="Picture 26" descr="High-Rez-OWL-Logo.png">
                <a:extLst>
                  <a:ext uri="{FF2B5EF4-FFF2-40B4-BE49-F238E27FC236}">
                    <a16:creationId xmlns:a16="http://schemas.microsoft.com/office/drawing/2014/main" id="{4C4A3605-9E07-984C-9616-F8D198307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a:extLst>
                <a:ext uri="{FF2B5EF4-FFF2-40B4-BE49-F238E27FC236}">
                  <a16:creationId xmlns:a16="http://schemas.microsoft.com/office/drawing/2014/main" id="{48D84CF6-A348-254A-BC57-F599CC6C19FB}"/>
                </a:ext>
              </a:extLst>
            </p:cNvPr>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Language</a:t>
              </a:r>
              <a:endParaRPr lang="en-US" altLang="en-US" dirty="0"/>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Quantitative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quantitative research, which uses empirical and numerical information often analyzed through statistical means.</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3208769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Qualitative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qualitative research, which uses scientific practices to learn more about human experiences that cannot be numerically quantified.</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Findings/Results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13554120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The Literature Review: </a:t>
            </a:r>
          </a:p>
          <a:p>
            <a:pPr lvl="1" eaLnBrk="1" hangingPunct="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While the APA Publication Manual does not require a specific order for a literature review, a good literature review typically contains the following components:</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Thesis statement</a:t>
            </a:r>
          </a:p>
          <a:p>
            <a:pPr lvl="2" eaLnBrk="1" hangingPunct="1">
              <a:buFont typeface="Arial" panose="020B0604020202020204" pitchFamily="34" charset="0"/>
              <a:buChar char="•"/>
            </a:pPr>
            <a:r>
              <a:rPr lang="en-US" altLang="en-US" sz="2400" dirty="0">
                <a:latin typeface="Optima" panose="02000503060000020004" pitchFamily="2" charset="0"/>
              </a:rPr>
              <a:t> Summary and synthesis of sources</a:t>
            </a:r>
          </a:p>
          <a:p>
            <a:pPr lvl="2" eaLnBrk="1" hangingPunct="1">
              <a:buFont typeface="Arial" panose="020B0604020202020204" pitchFamily="34" charset="0"/>
              <a:buChar char="•"/>
            </a:pPr>
            <a:r>
              <a:rPr lang="en-US" altLang="en-US" sz="2400" dirty="0">
                <a:latin typeface="Optima" panose="02000503060000020004" pitchFamily="2" charset="0"/>
              </a:rPr>
              <a:t> List of References</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54256EBD-B139-D446-A6DD-9F4C72125D4C}"/>
              </a:ext>
            </a:extLst>
          </p:cNvPr>
          <p:cNvSpPr txBox="1">
            <a:spLocks noChangeArrowheads="1"/>
          </p:cNvSpPr>
          <p:nvPr/>
        </p:nvSpPr>
        <p:spPr bwMode="auto">
          <a:xfrm>
            <a:off x="322263" y="1882775"/>
            <a:ext cx="84629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If your essay is not quantitative, qualitative, or a literature review:</a:t>
            </a:r>
          </a:p>
          <a:p>
            <a:pPr lvl="2" eaLnBrk="1" hangingPunct="1"/>
            <a:endParaRPr lang="en-US" altLang="en-US"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instructor</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APA Publication Manual</a:t>
            </a:r>
            <a:endParaRPr lang="en-US" altLang="en-US"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8195" name="Group 7">
            <a:extLst>
              <a:ext uri="{FF2B5EF4-FFF2-40B4-BE49-F238E27FC236}">
                <a16:creationId xmlns:a16="http://schemas.microsoft.com/office/drawing/2014/main" id="{C0524A49-09B0-C344-B588-BCF63EA9F207}"/>
              </a:ext>
            </a:extLst>
          </p:cNvPr>
          <p:cNvGrpSpPr>
            <a:grpSpLocks/>
          </p:cNvGrpSpPr>
          <p:nvPr/>
        </p:nvGrpSpPr>
        <p:grpSpPr bwMode="auto">
          <a:xfrm>
            <a:off x="4235450" y="215900"/>
            <a:ext cx="4911725" cy="1276350"/>
            <a:chOff x="4235019" y="215386"/>
            <a:chExt cx="4912185" cy="1277461"/>
          </a:xfrm>
        </p:grpSpPr>
        <p:grpSp>
          <p:nvGrpSpPr>
            <p:cNvPr id="8196" name="Group 5">
              <a:extLst>
                <a:ext uri="{FF2B5EF4-FFF2-40B4-BE49-F238E27FC236}">
                  <a16:creationId xmlns:a16="http://schemas.microsoft.com/office/drawing/2014/main" id="{AF5ADE74-5FA7-6948-A85B-4429A4A8ED0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837199D-16C1-8F41-B634-688828D83802}"/>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199" name="Picture 11" descr="High-Rez-OWL-Logo.png">
                <a:extLst>
                  <a:ext uri="{FF2B5EF4-FFF2-40B4-BE49-F238E27FC236}">
                    <a16:creationId xmlns:a16="http://schemas.microsoft.com/office/drawing/2014/main" id="{6CD38E9F-D8BA-A345-80C6-9C445B167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2">
              <a:extLst>
                <a:ext uri="{FF2B5EF4-FFF2-40B4-BE49-F238E27FC236}">
                  <a16:creationId xmlns:a16="http://schemas.microsoft.com/office/drawing/2014/main" id="{CA76A38D-AB86-F242-8CB6-378DDB7AF0EE}"/>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16321</TotalTime>
  <Words>7091</Words>
  <Application>Microsoft Office PowerPoint</Application>
  <PresentationFormat>On-screen Show (4:3)</PresentationFormat>
  <Paragraphs>551</Paragraphs>
  <Slides>42</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42</vt:i4>
      </vt:variant>
      <vt:variant>
        <vt:lpstr>Custom Shows</vt:lpstr>
      </vt:variant>
      <vt:variant>
        <vt:i4>1</vt:i4>
      </vt:variant>
    </vt:vector>
  </HeadingPairs>
  <TitlesOfParts>
    <vt:vector size="51" baseType="lpstr">
      <vt:lpstr>Arial</vt:lpstr>
      <vt:lpstr>Arial Black</vt:lpstr>
      <vt:lpstr>Book Antiqua</vt:lpstr>
      <vt:lpstr>Calibri</vt:lpstr>
      <vt:lpstr>Optima</vt:lpstr>
      <vt:lpstr>Times New Roman</vt:lpstr>
      <vt:lpstr>Wingdings</vt: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Vought, Staci</cp:lastModifiedBy>
  <cp:revision>241</cp:revision>
  <dcterms:created xsi:type="dcterms:W3CDTF">2013-12-10T01:29:57Z</dcterms:created>
  <dcterms:modified xsi:type="dcterms:W3CDTF">2020-11-03T13:28:12Z</dcterms:modified>
</cp:coreProperties>
</file>